
<file path=[Content_Types].xml><?xml version="1.0" encoding="utf-8"?>
<Types xmlns="http://schemas.openxmlformats.org/package/2006/content-types">
  <Default Extension="1" ContentType="image/jpeg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4" r:id="rId2"/>
    <p:sldMasterId id="2147483677" r:id="rId3"/>
  </p:sldMasterIdLst>
  <p:notesMasterIdLst>
    <p:notesMasterId r:id="rId16"/>
  </p:notesMasterIdLst>
  <p:sldIdLst>
    <p:sldId id="256" r:id="rId4"/>
    <p:sldId id="257" r:id="rId5"/>
    <p:sldId id="258" r:id="rId6"/>
    <p:sldId id="267" r:id="rId7"/>
    <p:sldId id="260" r:id="rId8"/>
    <p:sldId id="261" r:id="rId9"/>
    <p:sldId id="262" r:id="rId10"/>
    <p:sldId id="268" r:id="rId11"/>
    <p:sldId id="270" r:id="rId12"/>
    <p:sldId id="269" r:id="rId13"/>
    <p:sldId id="265" r:id="rId14"/>
    <p:sldId id="266" r:id="rId15"/>
  </p:sldIdLst>
  <p:sldSz cx="12192000" cy="6858000"/>
  <p:notesSz cx="7010400" cy="92964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Libre Franklin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6" roundtripDataSignature="AMtx7mizIqe6Un0RscPi8EFjqwjXcIj+w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351BF5-CE3E-8E4E-0C4C-03FCE4CC6533}" name="Robin Vlamis" initials="RV" userId="32475d6f7c149dd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56E747-D60B-4628-B691-2465290F3FD9}" v="2092" dt="2022-12-07T17:37:32.087"/>
  </p1510:revLst>
</p1510:revInfo>
</file>

<file path=ppt/tableStyles.xml><?xml version="1.0" encoding="utf-8"?>
<a:tblStyleLst xmlns:a="http://schemas.openxmlformats.org/drawingml/2006/main" def="{EE3D9729-12A7-4604-92BD-609F3C461AF2}">
  <a:tblStyle styleId="{EE3D9729-12A7-4604-92BD-609F3C461AF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customschemas.google.com/relationships/presentationmetadata" Target="meta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31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 Vlamis" userId="32475d6f7c149dd5" providerId="LiveId" clId="{E856E747-D60B-4628-B691-2465290F3FD9}"/>
    <pc:docChg chg="undo custSel addSld delSld modSld">
      <pc:chgData name="Robin Vlamis" userId="32475d6f7c149dd5" providerId="LiveId" clId="{E856E747-D60B-4628-B691-2465290F3FD9}" dt="2022-12-09T14:16:31.504" v="2688" actId="47"/>
      <pc:docMkLst>
        <pc:docMk/>
      </pc:docMkLst>
      <pc:sldChg chg="modSp mod">
        <pc:chgData name="Robin Vlamis" userId="32475d6f7c149dd5" providerId="LiveId" clId="{E856E747-D60B-4628-B691-2465290F3FD9}" dt="2022-12-09T14:12:08.990" v="2499" actId="20577"/>
        <pc:sldMkLst>
          <pc:docMk/>
          <pc:sldMk cId="0" sldId="256"/>
        </pc:sldMkLst>
        <pc:spChg chg="mod">
          <ac:chgData name="Robin Vlamis" userId="32475d6f7c149dd5" providerId="LiveId" clId="{E856E747-D60B-4628-B691-2465290F3FD9}" dt="2022-12-09T14:11:23.260" v="2471" actId="20577"/>
          <ac:spMkLst>
            <pc:docMk/>
            <pc:sldMk cId="0" sldId="256"/>
            <ac:spMk id="238" creationId="{00000000-0000-0000-0000-000000000000}"/>
          </ac:spMkLst>
        </pc:spChg>
        <pc:spChg chg="mod">
          <ac:chgData name="Robin Vlamis" userId="32475d6f7c149dd5" providerId="LiveId" clId="{E856E747-D60B-4628-B691-2465290F3FD9}" dt="2022-12-09T14:12:08.990" v="2499" actId="20577"/>
          <ac:spMkLst>
            <pc:docMk/>
            <pc:sldMk cId="0" sldId="256"/>
            <ac:spMk id="239" creationId="{00000000-0000-0000-0000-000000000000}"/>
          </ac:spMkLst>
        </pc:spChg>
      </pc:sldChg>
      <pc:sldChg chg="delCm">
        <pc:chgData name="Robin Vlamis" userId="32475d6f7c149dd5" providerId="LiveId" clId="{E856E747-D60B-4628-B691-2465290F3FD9}" dt="2022-12-07T17:23:15.816" v="2361"/>
        <pc:sldMkLst>
          <pc:docMk/>
          <pc:sldMk cId="0" sldId="257"/>
        </pc:sldMkLst>
      </pc:sldChg>
      <pc:sldChg chg="modSp mod">
        <pc:chgData name="Robin Vlamis" userId="32475d6f7c149dd5" providerId="LiveId" clId="{E856E747-D60B-4628-B691-2465290F3FD9}" dt="2022-12-06T13:35:37.211" v="0" actId="1076"/>
        <pc:sldMkLst>
          <pc:docMk/>
          <pc:sldMk cId="0" sldId="258"/>
        </pc:sldMkLst>
        <pc:picChg chg="mod">
          <ac:chgData name="Robin Vlamis" userId="32475d6f7c149dd5" providerId="LiveId" clId="{E856E747-D60B-4628-B691-2465290F3FD9}" dt="2022-12-06T13:35:37.211" v="0" actId="1076"/>
          <ac:picMkLst>
            <pc:docMk/>
            <pc:sldMk cId="0" sldId="258"/>
            <ac:picMk id="3" creationId="{2C82A528-8FD7-BCAE-0321-8CDF435EFC69}"/>
          </ac:picMkLst>
        </pc:picChg>
      </pc:sldChg>
      <pc:sldChg chg="modSp del mod">
        <pc:chgData name="Robin Vlamis" userId="32475d6f7c149dd5" providerId="LiveId" clId="{E856E747-D60B-4628-B691-2465290F3FD9}" dt="2022-12-09T14:16:31.504" v="2688" actId="47"/>
        <pc:sldMkLst>
          <pc:docMk/>
          <pc:sldMk cId="0" sldId="259"/>
        </pc:sldMkLst>
        <pc:spChg chg="mod">
          <ac:chgData name="Robin Vlamis" userId="32475d6f7c149dd5" providerId="LiveId" clId="{E856E747-D60B-4628-B691-2465290F3FD9}" dt="2022-12-06T13:36:22.034" v="2" actId="1076"/>
          <ac:spMkLst>
            <pc:docMk/>
            <pc:sldMk cId="0" sldId="259"/>
            <ac:spMk id="2" creationId="{6AEC1ED1-0392-03CF-1E4B-D62ABD2BEAFA}"/>
          </ac:spMkLst>
        </pc:spChg>
        <pc:spChg chg="mod">
          <ac:chgData name="Robin Vlamis" userId="32475d6f7c149dd5" providerId="LiveId" clId="{E856E747-D60B-4628-B691-2465290F3FD9}" dt="2022-12-06T19:08:37.008" v="2308" actId="20577"/>
          <ac:spMkLst>
            <pc:docMk/>
            <pc:sldMk cId="0" sldId="259"/>
            <ac:spMk id="266" creationId="{00000000-0000-0000-0000-000000000000}"/>
          </ac:spMkLst>
        </pc:spChg>
        <pc:spChg chg="mod">
          <ac:chgData name="Robin Vlamis" userId="32475d6f7c149dd5" providerId="LiveId" clId="{E856E747-D60B-4628-B691-2465290F3FD9}" dt="2022-12-06T13:37:02.634" v="39" actId="20577"/>
          <ac:spMkLst>
            <pc:docMk/>
            <pc:sldMk cId="0" sldId="259"/>
            <ac:spMk id="267" creationId="{00000000-0000-0000-0000-000000000000}"/>
          </ac:spMkLst>
        </pc:spChg>
      </pc:sldChg>
      <pc:sldChg chg="modSp mod">
        <pc:chgData name="Robin Vlamis" userId="32475d6f7c149dd5" providerId="LiveId" clId="{E856E747-D60B-4628-B691-2465290F3FD9}" dt="2022-12-09T14:16:23.439" v="2687" actId="404"/>
        <pc:sldMkLst>
          <pc:docMk/>
          <pc:sldMk cId="0" sldId="260"/>
        </pc:sldMkLst>
        <pc:spChg chg="mod">
          <ac:chgData name="Robin Vlamis" userId="32475d6f7c149dd5" providerId="LiveId" clId="{E856E747-D60B-4628-B691-2465290F3FD9}" dt="2022-12-09T14:16:23.439" v="2687" actId="404"/>
          <ac:spMkLst>
            <pc:docMk/>
            <pc:sldMk cId="0" sldId="260"/>
            <ac:spMk id="284" creationId="{00000000-0000-0000-0000-000000000000}"/>
          </ac:spMkLst>
        </pc:spChg>
      </pc:sldChg>
      <pc:sldChg chg="modSp mod modNotesTx">
        <pc:chgData name="Robin Vlamis" userId="32475d6f7c149dd5" providerId="LiveId" clId="{E856E747-D60B-4628-B691-2465290F3FD9}" dt="2022-12-07T17:24:10.128" v="2371" actId="1076"/>
        <pc:sldMkLst>
          <pc:docMk/>
          <pc:sldMk cId="0" sldId="262"/>
        </pc:sldMkLst>
        <pc:spChg chg="mod">
          <ac:chgData name="Robin Vlamis" userId="32475d6f7c149dd5" providerId="LiveId" clId="{E856E747-D60B-4628-B691-2465290F3FD9}" dt="2022-12-06T13:38:06.645" v="44" actId="693"/>
          <ac:spMkLst>
            <pc:docMk/>
            <pc:sldMk cId="0" sldId="262"/>
            <ac:spMk id="8" creationId="{0C8ACC2B-57DE-9374-C01D-4371E71F8FB0}"/>
          </ac:spMkLst>
        </pc:spChg>
        <pc:spChg chg="mod">
          <ac:chgData name="Robin Vlamis" userId="32475d6f7c149dd5" providerId="LiveId" clId="{E856E747-D60B-4628-B691-2465290F3FD9}" dt="2022-12-07T17:24:03.335" v="2369" actId="1076"/>
          <ac:spMkLst>
            <pc:docMk/>
            <pc:sldMk cId="0" sldId="262"/>
            <ac:spMk id="326" creationId="{00000000-0000-0000-0000-000000000000}"/>
          </ac:spMkLst>
        </pc:spChg>
        <pc:spChg chg="mod">
          <ac:chgData name="Robin Vlamis" userId="32475d6f7c149dd5" providerId="LiveId" clId="{E856E747-D60B-4628-B691-2465290F3FD9}" dt="2022-12-07T17:24:07.527" v="2370" actId="1076"/>
          <ac:spMkLst>
            <pc:docMk/>
            <pc:sldMk cId="0" sldId="262"/>
            <ac:spMk id="327" creationId="{00000000-0000-0000-0000-000000000000}"/>
          </ac:spMkLst>
        </pc:spChg>
        <pc:picChg chg="mod">
          <ac:chgData name="Robin Vlamis" userId="32475d6f7c149dd5" providerId="LiveId" clId="{E856E747-D60B-4628-B691-2465290F3FD9}" dt="2022-12-07T17:24:10.128" v="2371" actId="1076"/>
          <ac:picMkLst>
            <pc:docMk/>
            <pc:sldMk cId="0" sldId="262"/>
            <ac:picMk id="3" creationId="{D5884FD9-B7B0-2914-0B4C-70ABB64B135C}"/>
          </ac:picMkLst>
        </pc:picChg>
        <pc:cxnChg chg="mod">
          <ac:chgData name="Robin Vlamis" userId="32475d6f7c149dd5" providerId="LiveId" clId="{E856E747-D60B-4628-B691-2465290F3FD9}" dt="2022-12-06T14:14:23.206" v="1678" actId="1076"/>
          <ac:cxnSpMkLst>
            <pc:docMk/>
            <pc:sldMk cId="0" sldId="262"/>
            <ac:cxnSpMk id="7" creationId="{DD879FDA-E286-C280-ECE8-545996740734}"/>
          </ac:cxnSpMkLst>
        </pc:cxnChg>
      </pc:sldChg>
      <pc:sldChg chg="modSp mod">
        <pc:chgData name="Robin Vlamis" userId="32475d6f7c149dd5" providerId="LiveId" clId="{E856E747-D60B-4628-B691-2465290F3FD9}" dt="2022-12-06T19:04:06.825" v="2272" actId="20577"/>
        <pc:sldMkLst>
          <pc:docMk/>
          <pc:sldMk cId="0" sldId="265"/>
        </pc:sldMkLst>
        <pc:spChg chg="mod">
          <ac:chgData name="Robin Vlamis" userId="32475d6f7c149dd5" providerId="LiveId" clId="{E856E747-D60B-4628-B691-2465290F3FD9}" dt="2022-12-06T19:04:06.825" v="2272" actId="20577"/>
          <ac:spMkLst>
            <pc:docMk/>
            <pc:sldMk cId="0" sldId="265"/>
            <ac:spMk id="355" creationId="{00000000-0000-0000-0000-000000000000}"/>
          </ac:spMkLst>
        </pc:spChg>
        <pc:spChg chg="mod">
          <ac:chgData name="Robin Vlamis" userId="32475d6f7c149dd5" providerId="LiveId" clId="{E856E747-D60B-4628-B691-2465290F3FD9}" dt="2022-12-06T14:13:54.913" v="1676" actId="20577"/>
          <ac:spMkLst>
            <pc:docMk/>
            <pc:sldMk cId="0" sldId="265"/>
            <ac:spMk id="356" creationId="{00000000-0000-0000-0000-000000000000}"/>
          </ac:spMkLst>
        </pc:spChg>
      </pc:sldChg>
      <pc:sldChg chg="addSp delSp modSp mod">
        <pc:chgData name="Robin Vlamis" userId="32475d6f7c149dd5" providerId="LiveId" clId="{E856E747-D60B-4628-B691-2465290F3FD9}" dt="2022-12-07T17:36:41.454" v="2409" actId="108"/>
        <pc:sldMkLst>
          <pc:docMk/>
          <pc:sldMk cId="0" sldId="266"/>
        </pc:sldMkLst>
        <pc:spChg chg="add mod">
          <ac:chgData name="Robin Vlamis" userId="32475d6f7c149dd5" providerId="LiveId" clId="{E856E747-D60B-4628-B691-2465290F3FD9}" dt="2022-12-07T17:36:41.454" v="2409" actId="108"/>
          <ac:spMkLst>
            <pc:docMk/>
            <pc:sldMk cId="0" sldId="266"/>
            <ac:spMk id="4" creationId="{5E9C6351-1D67-2C90-10D2-46EE77D33DF6}"/>
          </ac:spMkLst>
        </pc:spChg>
        <pc:spChg chg="del mod">
          <ac:chgData name="Robin Vlamis" userId="32475d6f7c149dd5" providerId="LiveId" clId="{E856E747-D60B-4628-B691-2465290F3FD9}" dt="2022-12-07T17:35:45.798" v="2385" actId="478"/>
          <ac:spMkLst>
            <pc:docMk/>
            <pc:sldMk cId="0" sldId="266"/>
            <ac:spMk id="363" creationId="{00000000-0000-0000-0000-000000000000}"/>
          </ac:spMkLst>
        </pc:spChg>
        <pc:spChg chg="mod">
          <ac:chgData name="Robin Vlamis" userId="32475d6f7c149dd5" providerId="LiveId" clId="{E856E747-D60B-4628-B691-2465290F3FD9}" dt="2022-12-07T17:35:57.182" v="2390" actId="1076"/>
          <ac:spMkLst>
            <pc:docMk/>
            <pc:sldMk cId="0" sldId="266"/>
            <ac:spMk id="364" creationId="{00000000-0000-0000-0000-000000000000}"/>
          </ac:spMkLst>
        </pc:spChg>
        <pc:picChg chg="add mod">
          <ac:chgData name="Robin Vlamis" userId="32475d6f7c149dd5" providerId="LiveId" clId="{E856E747-D60B-4628-B691-2465290F3FD9}" dt="2022-12-07T17:36:16.054" v="2397" actId="1076"/>
          <ac:picMkLst>
            <pc:docMk/>
            <pc:sldMk cId="0" sldId="266"/>
            <ac:picMk id="3" creationId="{B895778B-42F9-8A8E-416D-2E14915EA26C}"/>
          </ac:picMkLst>
        </pc:picChg>
        <pc:picChg chg="mod">
          <ac:chgData name="Robin Vlamis" userId="32475d6f7c149dd5" providerId="LiveId" clId="{E856E747-D60B-4628-B691-2465290F3FD9}" dt="2022-12-07T17:36:14.606" v="2396" actId="1076"/>
          <ac:picMkLst>
            <pc:docMk/>
            <pc:sldMk cId="0" sldId="266"/>
            <ac:picMk id="365" creationId="{00000000-0000-0000-0000-000000000000}"/>
          </ac:picMkLst>
        </pc:picChg>
        <pc:picChg chg="mod">
          <ac:chgData name="Robin Vlamis" userId="32475d6f7c149dd5" providerId="LiveId" clId="{E856E747-D60B-4628-B691-2465290F3FD9}" dt="2022-12-07T17:36:12.301" v="2395" actId="1076"/>
          <ac:picMkLst>
            <pc:docMk/>
            <pc:sldMk cId="0" sldId="266"/>
            <ac:picMk id="366" creationId="{00000000-0000-0000-0000-000000000000}"/>
          </ac:picMkLst>
        </pc:picChg>
      </pc:sldChg>
      <pc:sldChg chg="addCm delCm">
        <pc:chgData name="Robin Vlamis" userId="32475d6f7c149dd5" providerId="LiveId" clId="{E856E747-D60B-4628-B691-2465290F3FD9}" dt="2022-12-07T17:23:21.030" v="2362"/>
        <pc:sldMkLst>
          <pc:docMk/>
          <pc:sldMk cId="2945678937" sldId="267"/>
        </pc:sldMkLst>
      </pc:sldChg>
      <pc:sldChg chg="addSp delSp modSp mod">
        <pc:chgData name="Robin Vlamis" userId="32475d6f7c149dd5" providerId="LiveId" clId="{E856E747-D60B-4628-B691-2465290F3FD9}" dt="2022-12-06T19:12:24.344" v="2334" actId="20577"/>
        <pc:sldMkLst>
          <pc:docMk/>
          <pc:sldMk cId="3282726429" sldId="268"/>
        </pc:sldMkLst>
        <pc:spChg chg="del">
          <ac:chgData name="Robin Vlamis" userId="32475d6f7c149dd5" providerId="LiveId" clId="{E856E747-D60B-4628-B691-2465290F3FD9}" dt="2022-12-06T13:56:36.184" v="1205" actId="478"/>
          <ac:spMkLst>
            <pc:docMk/>
            <pc:sldMk cId="3282726429" sldId="268"/>
            <ac:spMk id="2" creationId="{5CBB56A2-7C5A-D041-80D6-2ED7F2D69458}"/>
          </ac:spMkLst>
        </pc:spChg>
        <pc:spChg chg="mod">
          <ac:chgData name="Robin Vlamis" userId="32475d6f7c149dd5" providerId="LiveId" clId="{E856E747-D60B-4628-B691-2465290F3FD9}" dt="2022-12-06T18:39:26.355" v="1792" actId="1076"/>
          <ac:spMkLst>
            <pc:docMk/>
            <pc:sldMk cId="3282726429" sldId="268"/>
            <ac:spMk id="3" creationId="{2DB03ED7-B46B-C610-9690-2C76508A5180}"/>
          </ac:spMkLst>
        </pc:spChg>
        <pc:spChg chg="add del mod">
          <ac:chgData name="Robin Vlamis" userId="32475d6f7c149dd5" providerId="LiveId" clId="{E856E747-D60B-4628-B691-2465290F3FD9}" dt="2022-12-06T14:07:59.892" v="1571" actId="21"/>
          <ac:spMkLst>
            <pc:docMk/>
            <pc:sldMk cId="3282726429" sldId="268"/>
            <ac:spMk id="8" creationId="{0AB81CC8-C26E-A7E0-C71A-8724B884B2BE}"/>
          </ac:spMkLst>
        </pc:spChg>
        <pc:spChg chg="add del mod">
          <ac:chgData name="Robin Vlamis" userId="32475d6f7c149dd5" providerId="LiveId" clId="{E856E747-D60B-4628-B691-2465290F3FD9}" dt="2022-12-06T18:36:51.435" v="1735" actId="478"/>
          <ac:spMkLst>
            <pc:docMk/>
            <pc:sldMk cId="3282726429" sldId="268"/>
            <ac:spMk id="15" creationId="{06E499A2-E6C2-9041-BB16-6B005CD7B675}"/>
          </ac:spMkLst>
        </pc:spChg>
        <pc:spChg chg="mod">
          <ac:chgData name="Robin Vlamis" userId="32475d6f7c149dd5" providerId="LiveId" clId="{E856E747-D60B-4628-B691-2465290F3FD9}" dt="2022-12-06T13:59:17.120" v="1309" actId="20577"/>
          <ac:spMkLst>
            <pc:docMk/>
            <pc:sldMk cId="3282726429" sldId="268"/>
            <ac:spMk id="299" creationId="{00000000-0000-0000-0000-000000000000}"/>
          </ac:spMkLst>
        </pc:spChg>
        <pc:grpChg chg="del">
          <ac:chgData name="Robin Vlamis" userId="32475d6f7c149dd5" providerId="LiveId" clId="{E856E747-D60B-4628-B691-2465290F3FD9}" dt="2022-12-06T13:39:15.316" v="49" actId="478"/>
          <ac:grpSpMkLst>
            <pc:docMk/>
            <pc:sldMk cId="3282726429" sldId="268"/>
            <ac:grpSpMk id="300" creationId="{00000000-0000-0000-0000-000000000000}"/>
          </ac:grpSpMkLst>
        </pc:grpChg>
        <pc:graphicFrameChg chg="add del modGraphic">
          <ac:chgData name="Robin Vlamis" userId="32475d6f7c149dd5" providerId="LiveId" clId="{E856E747-D60B-4628-B691-2465290F3FD9}" dt="2022-12-06T13:39:12.702" v="48" actId="1032"/>
          <ac:graphicFrameMkLst>
            <pc:docMk/>
            <pc:sldMk cId="3282726429" sldId="268"/>
            <ac:graphicFrameMk id="4" creationId="{FB3E7411-737E-E063-CCB6-A5952B12C0EF}"/>
          </ac:graphicFrameMkLst>
        </pc:graphicFrameChg>
        <pc:graphicFrameChg chg="add mod modGraphic">
          <ac:chgData name="Robin Vlamis" userId="32475d6f7c149dd5" providerId="LiveId" clId="{E856E747-D60B-4628-B691-2465290F3FD9}" dt="2022-12-06T19:12:24.344" v="2334" actId="20577"/>
          <ac:graphicFrameMkLst>
            <pc:docMk/>
            <pc:sldMk cId="3282726429" sldId="268"/>
            <ac:graphicFrameMk id="5" creationId="{C62A657E-FAE4-0742-625B-4B6904B4BAE6}"/>
          </ac:graphicFrameMkLst>
        </pc:graphicFrameChg>
        <pc:picChg chg="add del mod">
          <ac:chgData name="Robin Vlamis" userId="32475d6f7c149dd5" providerId="LiveId" clId="{E856E747-D60B-4628-B691-2465290F3FD9}" dt="2022-12-06T14:05:34.695" v="1409" actId="478"/>
          <ac:picMkLst>
            <pc:docMk/>
            <pc:sldMk cId="3282726429" sldId="268"/>
            <ac:picMk id="7" creationId="{64675F08-FD56-816E-DB99-B5962D74B56C}"/>
          </ac:picMkLst>
        </pc:picChg>
        <pc:picChg chg="add del mod">
          <ac:chgData name="Robin Vlamis" userId="32475d6f7c149dd5" providerId="LiveId" clId="{E856E747-D60B-4628-B691-2465290F3FD9}" dt="2022-12-06T18:35:40.243" v="1721" actId="478"/>
          <ac:picMkLst>
            <pc:docMk/>
            <pc:sldMk cId="3282726429" sldId="268"/>
            <ac:picMk id="10" creationId="{C8025F46-CA32-05F6-DAA1-E845875940F6}"/>
          </ac:picMkLst>
        </pc:picChg>
        <pc:picChg chg="add mod">
          <ac:chgData name="Robin Vlamis" userId="32475d6f7c149dd5" providerId="LiveId" clId="{E856E747-D60B-4628-B691-2465290F3FD9}" dt="2022-12-06T18:37:00.963" v="1738" actId="1076"/>
          <ac:picMkLst>
            <pc:docMk/>
            <pc:sldMk cId="3282726429" sldId="268"/>
            <ac:picMk id="12" creationId="{AE61E24A-EE28-0EE6-9160-0EE3EFCC4691}"/>
          </ac:picMkLst>
        </pc:picChg>
        <pc:picChg chg="add del mod">
          <ac:chgData name="Robin Vlamis" userId="32475d6f7c149dd5" providerId="LiveId" clId="{E856E747-D60B-4628-B691-2465290F3FD9}" dt="2022-12-06T18:36:57.979" v="1737" actId="1076"/>
          <ac:picMkLst>
            <pc:docMk/>
            <pc:sldMk cId="3282726429" sldId="268"/>
            <ac:picMk id="14" creationId="{3979E8A7-85B7-0977-5EC7-52FE93016CA9}"/>
          </ac:picMkLst>
        </pc:picChg>
      </pc:sldChg>
      <pc:sldChg chg="addSp delSp modSp mod">
        <pc:chgData name="Robin Vlamis" userId="32475d6f7c149dd5" providerId="LiveId" clId="{E856E747-D60B-4628-B691-2465290F3FD9}" dt="2022-12-07T17:37:37.297" v="2412" actId="207"/>
        <pc:sldMkLst>
          <pc:docMk/>
          <pc:sldMk cId="244823688" sldId="269"/>
        </pc:sldMkLst>
        <pc:spChg chg="del mod">
          <ac:chgData name="Robin Vlamis" userId="32475d6f7c149dd5" providerId="LiveId" clId="{E856E747-D60B-4628-B691-2465290F3FD9}" dt="2022-12-06T18:50:10.559" v="1864"/>
          <ac:spMkLst>
            <pc:docMk/>
            <pc:sldMk cId="244823688" sldId="269"/>
            <ac:spMk id="3" creationId="{5DA9A948-69FD-9076-C28D-F73B8AF4B1C9}"/>
          </ac:spMkLst>
        </pc:spChg>
        <pc:spChg chg="del mod">
          <ac:chgData name="Robin Vlamis" userId="32475d6f7c149dd5" providerId="LiveId" clId="{E856E747-D60B-4628-B691-2465290F3FD9}" dt="2022-12-06T18:50:30.691" v="1872"/>
          <ac:spMkLst>
            <pc:docMk/>
            <pc:sldMk cId="244823688" sldId="269"/>
            <ac:spMk id="5" creationId="{7D83D6A9-A1E4-13F2-7099-2D53E03B62A0}"/>
          </ac:spMkLst>
        </pc:spChg>
        <pc:spChg chg="add del">
          <ac:chgData name="Robin Vlamis" userId="32475d6f7c149dd5" providerId="LiveId" clId="{E856E747-D60B-4628-B691-2465290F3FD9}" dt="2022-12-06T18:52:34.972" v="1876" actId="22"/>
          <ac:spMkLst>
            <pc:docMk/>
            <pc:sldMk cId="244823688" sldId="269"/>
            <ac:spMk id="6" creationId="{4BE1A58B-0D8A-6FB4-A198-7C8FF2B194D0}"/>
          </ac:spMkLst>
        </pc:spChg>
        <pc:spChg chg="del mod">
          <ac:chgData name="Robin Vlamis" userId="32475d6f7c149dd5" providerId="LiveId" clId="{E856E747-D60B-4628-B691-2465290F3FD9}" dt="2022-12-06T18:50:10.560" v="1866"/>
          <ac:spMkLst>
            <pc:docMk/>
            <pc:sldMk cId="244823688" sldId="269"/>
            <ac:spMk id="7" creationId="{D46CB179-A95B-89C4-053B-53C4629392C6}"/>
          </ac:spMkLst>
        </pc:spChg>
        <pc:spChg chg="del">
          <ac:chgData name="Robin Vlamis" userId="32475d6f7c149dd5" providerId="LiveId" clId="{E856E747-D60B-4628-B691-2465290F3FD9}" dt="2022-12-06T18:47:52.530" v="1793" actId="478"/>
          <ac:spMkLst>
            <pc:docMk/>
            <pc:sldMk cId="244823688" sldId="269"/>
            <ac:spMk id="8" creationId="{65CB69DA-3962-91EA-29EA-165B12EC0567}"/>
          </ac:spMkLst>
        </pc:spChg>
        <pc:spChg chg="mod">
          <ac:chgData name="Robin Vlamis" userId="32475d6f7c149dd5" providerId="LiveId" clId="{E856E747-D60B-4628-B691-2465290F3FD9}" dt="2022-12-06T19:13:23.439" v="2358" actId="20577"/>
          <ac:spMkLst>
            <pc:docMk/>
            <pc:sldMk cId="244823688" sldId="269"/>
            <ac:spMk id="299" creationId="{00000000-0000-0000-0000-000000000000}"/>
          </ac:spMkLst>
        </pc:spChg>
        <pc:spChg chg="del">
          <ac:chgData name="Robin Vlamis" userId="32475d6f7c149dd5" providerId="LiveId" clId="{E856E747-D60B-4628-B691-2465290F3FD9}" dt="2022-12-06T18:50:30.690" v="1870" actId="478"/>
          <ac:spMkLst>
            <pc:docMk/>
            <pc:sldMk cId="244823688" sldId="269"/>
            <ac:spMk id="303" creationId="{00000000-0000-0000-0000-000000000000}"/>
          </ac:spMkLst>
        </pc:spChg>
        <pc:grpChg chg="del mod">
          <ac:chgData name="Robin Vlamis" userId="32475d6f7c149dd5" providerId="LiveId" clId="{E856E747-D60B-4628-B691-2465290F3FD9}" dt="2022-12-06T18:50:34.873" v="1873" actId="478"/>
          <ac:grpSpMkLst>
            <pc:docMk/>
            <pc:sldMk cId="244823688" sldId="269"/>
            <ac:grpSpMk id="300" creationId="{00000000-0000-0000-0000-000000000000}"/>
          </ac:grpSpMkLst>
        </pc:grpChg>
        <pc:graphicFrameChg chg="add mod modGraphic">
          <ac:chgData name="Robin Vlamis" userId="32475d6f7c149dd5" providerId="LiveId" clId="{E856E747-D60B-4628-B691-2465290F3FD9}" dt="2022-12-07T17:37:37.297" v="2412" actId="207"/>
          <ac:graphicFrameMkLst>
            <pc:docMk/>
            <pc:sldMk cId="244823688" sldId="269"/>
            <ac:graphicFrameMk id="2" creationId="{53A876DB-6236-2FC0-EE73-4FE130EEEA8A}"/>
          </ac:graphicFrameMkLst>
        </pc:graphicFrameChg>
        <pc:picChg chg="add mod">
          <ac:chgData name="Robin Vlamis" userId="32475d6f7c149dd5" providerId="LiveId" clId="{E856E747-D60B-4628-B691-2465290F3FD9}" dt="2022-12-06T19:12:41.135" v="2339" actId="1076"/>
          <ac:picMkLst>
            <pc:docMk/>
            <pc:sldMk cId="244823688" sldId="269"/>
            <ac:picMk id="10" creationId="{042BD05F-3304-1CDA-A7CB-550A94C12E32}"/>
          </ac:picMkLst>
        </pc:picChg>
      </pc:sldChg>
      <pc:sldChg chg="addSp delSp modSp add mod">
        <pc:chgData name="Robin Vlamis" userId="32475d6f7c149dd5" providerId="LiveId" clId="{E856E747-D60B-4628-B691-2465290F3FD9}" dt="2022-12-06T18:37:40.094" v="1740" actId="14100"/>
        <pc:sldMkLst>
          <pc:docMk/>
          <pc:sldMk cId="769346426" sldId="270"/>
        </pc:sldMkLst>
        <pc:spChg chg="del">
          <ac:chgData name="Robin Vlamis" userId="32475d6f7c149dd5" providerId="LiveId" clId="{E856E747-D60B-4628-B691-2465290F3FD9}" dt="2022-12-06T14:02:40.104" v="1331" actId="478"/>
          <ac:spMkLst>
            <pc:docMk/>
            <pc:sldMk cId="769346426" sldId="270"/>
            <ac:spMk id="3" creationId="{2DB03ED7-B46B-C610-9690-2C76508A5180}"/>
          </ac:spMkLst>
        </pc:spChg>
        <pc:spChg chg="add mod">
          <ac:chgData name="Robin Vlamis" userId="32475d6f7c149dd5" providerId="LiveId" clId="{E856E747-D60B-4628-B691-2465290F3FD9}" dt="2022-12-06T18:37:40.094" v="1740" actId="14100"/>
          <ac:spMkLst>
            <pc:docMk/>
            <pc:sldMk cId="769346426" sldId="270"/>
            <ac:spMk id="6" creationId="{FACE8D78-DD96-816B-B6B9-8F12D7ED8C1E}"/>
          </ac:spMkLst>
        </pc:spChg>
        <pc:spChg chg="add mod">
          <ac:chgData name="Robin Vlamis" userId="32475d6f7c149dd5" providerId="LiveId" clId="{E856E747-D60B-4628-B691-2465290F3FD9}" dt="2022-12-06T14:08:42.313" v="1580" actId="115"/>
          <ac:spMkLst>
            <pc:docMk/>
            <pc:sldMk cId="769346426" sldId="270"/>
            <ac:spMk id="11" creationId="{85862F02-6A0E-80B9-9550-62BE3CE490E8}"/>
          </ac:spMkLst>
        </pc:spChg>
        <pc:spChg chg="mod">
          <ac:chgData name="Robin Vlamis" userId="32475d6f7c149dd5" providerId="LiveId" clId="{E856E747-D60B-4628-B691-2465290F3FD9}" dt="2022-12-06T14:02:50.224" v="1342" actId="20577"/>
          <ac:spMkLst>
            <pc:docMk/>
            <pc:sldMk cId="769346426" sldId="270"/>
            <ac:spMk id="299" creationId="{00000000-0000-0000-0000-000000000000}"/>
          </ac:spMkLst>
        </pc:spChg>
        <pc:graphicFrameChg chg="del">
          <ac:chgData name="Robin Vlamis" userId="32475d6f7c149dd5" providerId="LiveId" clId="{E856E747-D60B-4628-B691-2465290F3FD9}" dt="2022-12-06T14:02:38.267" v="1330" actId="478"/>
          <ac:graphicFrameMkLst>
            <pc:docMk/>
            <pc:sldMk cId="769346426" sldId="270"/>
            <ac:graphicFrameMk id="5" creationId="{C62A657E-FAE4-0742-625B-4B6904B4BAE6}"/>
          </ac:graphicFrameMkLst>
        </pc:graphicFrameChg>
        <pc:picChg chg="mod">
          <ac:chgData name="Robin Vlamis" userId="32475d6f7c149dd5" providerId="LiveId" clId="{E856E747-D60B-4628-B691-2465290F3FD9}" dt="2022-12-06T14:02:44.111" v="1332" actId="1076"/>
          <ac:picMkLst>
            <pc:docMk/>
            <pc:sldMk cId="769346426" sldId="270"/>
            <ac:picMk id="7" creationId="{64675F08-FD56-816E-DB99-B5962D74B56C}"/>
          </ac:picMkLst>
        </pc:picChg>
        <pc:cxnChg chg="add mod">
          <ac:chgData name="Robin Vlamis" userId="32475d6f7c149dd5" providerId="LiveId" clId="{E856E747-D60B-4628-B691-2465290F3FD9}" dt="2022-12-06T14:05:08.423" v="1406" actId="14100"/>
          <ac:cxnSpMkLst>
            <pc:docMk/>
            <pc:sldMk cId="769346426" sldId="270"/>
            <ac:cxnSpMk id="4" creationId="{43BDAF25-9C24-13F5-30D8-62D8DA0C0CC5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475d6f7c149dd5/Desktop/20221121_SOMERS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Race/Ethnicity</a:t>
            </a:r>
            <a:r>
              <a:rPr lang="en-US" baseline="0" dirty="0"/>
              <a:t> Population % </a:t>
            </a:r>
          </a:p>
          <a:p>
            <a:pPr>
              <a:defRPr/>
            </a:pPr>
            <a:r>
              <a:rPr lang="en-US" baseline="0" dirty="0"/>
              <a:t>vs </a:t>
            </a:r>
            <a:r>
              <a:rPr lang="en-US" dirty="0"/>
              <a:t>Vaccination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Graph!$B$1</c:f>
              <c:strCache>
                <c:ptCount val="1"/>
                <c:pt idx="0">
                  <c:v>Population 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Graph!$A$2:$A$7</c:f>
              <c:strCache>
                <c:ptCount val="6"/>
                <c:pt idx="0">
                  <c:v>White</c:v>
                </c:pt>
                <c:pt idx="1">
                  <c:v>Asian</c:v>
                </c:pt>
                <c:pt idx="2">
                  <c:v>Hispanic</c:v>
                </c:pt>
                <c:pt idx="3">
                  <c:v>Black</c:v>
                </c:pt>
                <c:pt idx="4">
                  <c:v>Other</c:v>
                </c:pt>
                <c:pt idx="5">
                  <c:v>Unknown</c:v>
                </c:pt>
              </c:strCache>
            </c:strRef>
          </c:cat>
          <c:val>
            <c:numRef>
              <c:f>Graph!$B$2:$B$7</c:f>
              <c:numCache>
                <c:formatCode>General</c:formatCode>
                <c:ptCount val="6"/>
                <c:pt idx="0">
                  <c:v>67.099999999999994</c:v>
                </c:pt>
                <c:pt idx="1">
                  <c:v>18.5</c:v>
                </c:pt>
                <c:pt idx="2">
                  <c:v>7.6</c:v>
                </c:pt>
                <c:pt idx="3">
                  <c:v>3.7</c:v>
                </c:pt>
                <c:pt idx="4">
                  <c:v>3.2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83-4B75-ABBA-FB23C80F6744}"/>
            </c:ext>
          </c:extLst>
        </c:ser>
        <c:ser>
          <c:idx val="1"/>
          <c:order val="1"/>
          <c:tx>
            <c:strRef>
              <c:f>Graph!$C$1</c:f>
              <c:strCache>
                <c:ptCount val="1"/>
                <c:pt idx="0">
                  <c:v>Vaccinations %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Graph!$A$2:$A$7</c:f>
              <c:strCache>
                <c:ptCount val="6"/>
                <c:pt idx="0">
                  <c:v>White</c:v>
                </c:pt>
                <c:pt idx="1">
                  <c:v>Asian</c:v>
                </c:pt>
                <c:pt idx="2">
                  <c:v>Hispanic</c:v>
                </c:pt>
                <c:pt idx="3">
                  <c:v>Black</c:v>
                </c:pt>
                <c:pt idx="4">
                  <c:v>Other</c:v>
                </c:pt>
                <c:pt idx="5">
                  <c:v>Unknown</c:v>
                </c:pt>
              </c:strCache>
            </c:strRef>
          </c:cat>
          <c:val>
            <c:numRef>
              <c:f>Graph!$C$2:$C$7</c:f>
              <c:numCache>
                <c:formatCode>General</c:formatCode>
                <c:ptCount val="6"/>
                <c:pt idx="0">
                  <c:v>49.2</c:v>
                </c:pt>
                <c:pt idx="1">
                  <c:v>20.399999999999999</c:v>
                </c:pt>
                <c:pt idx="2">
                  <c:v>7.1</c:v>
                </c:pt>
                <c:pt idx="3">
                  <c:v>3.7</c:v>
                </c:pt>
                <c:pt idx="4">
                  <c:v>6.6</c:v>
                </c:pt>
                <c:pt idx="5">
                  <c:v>12.8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83-4B75-ABBA-FB23C80F67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1323119"/>
        <c:axId val="1971323951"/>
      </c:barChart>
      <c:catAx>
        <c:axId val="1971323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1323951"/>
        <c:crosses val="autoZero"/>
        <c:auto val="1"/>
        <c:lblAlgn val="ctr"/>
        <c:lblOffset val="100"/>
        <c:noMultiLvlLbl val="0"/>
      </c:catAx>
      <c:valAx>
        <c:axId val="19713239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1323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>
      <a:outerShdw blurRad="63500" sx="102000" sy="102000" algn="ctr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22B5D8-3FE0-4492-8E2C-0D7CA20F7D0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01964-C82F-4675-A3B7-95A888131461}">
      <dgm:prSet phldrT="[Text]"/>
      <dgm:spPr/>
      <dgm:t>
        <a:bodyPr/>
        <a:lstStyle/>
        <a:p>
          <a:r>
            <a:rPr lang="en-US" dirty="0"/>
            <a:t>Health Impact</a:t>
          </a:r>
        </a:p>
      </dgm:t>
    </dgm:pt>
    <dgm:pt modelId="{313B7213-0BD6-4263-8910-25AE667C3279}" type="parTrans" cxnId="{BD150980-EBBD-4006-9D27-46175029D1A6}">
      <dgm:prSet/>
      <dgm:spPr/>
      <dgm:t>
        <a:bodyPr/>
        <a:lstStyle/>
        <a:p>
          <a:endParaRPr lang="en-US"/>
        </a:p>
      </dgm:t>
    </dgm:pt>
    <dgm:pt modelId="{F5F86BBD-291C-424C-AD63-8FE55E0946A4}" type="sibTrans" cxnId="{BD150980-EBBD-4006-9D27-46175029D1A6}">
      <dgm:prSet/>
      <dgm:spPr/>
      <dgm:t>
        <a:bodyPr/>
        <a:lstStyle/>
        <a:p>
          <a:endParaRPr lang="en-US"/>
        </a:p>
      </dgm:t>
    </dgm:pt>
    <dgm:pt modelId="{73D5B768-B292-48E3-A46F-CF2833FD3542}">
      <dgm:prSet phldrT="[Text]"/>
      <dgm:spPr/>
      <dgm:t>
        <a:bodyPr/>
        <a:lstStyle/>
        <a:p>
          <a:r>
            <a:rPr lang="en-US" sz="1100" kern="1200" dirty="0"/>
            <a:t>Flu levels are HIGH in Somerset County and across the state, much earlier in the year as compared to previous years. </a:t>
          </a:r>
        </a:p>
      </dgm:t>
    </dgm:pt>
    <dgm:pt modelId="{8E11A4C0-2CD9-463C-B62C-C710F0E14027}" type="parTrans" cxnId="{C0B5F72A-747E-4688-AEDD-777FFD53A173}">
      <dgm:prSet/>
      <dgm:spPr/>
      <dgm:t>
        <a:bodyPr/>
        <a:lstStyle/>
        <a:p>
          <a:endParaRPr lang="en-US"/>
        </a:p>
      </dgm:t>
    </dgm:pt>
    <dgm:pt modelId="{A4089287-08EC-42DE-94B3-2D664B7F9701}" type="sibTrans" cxnId="{C0B5F72A-747E-4688-AEDD-777FFD53A173}">
      <dgm:prSet/>
      <dgm:spPr/>
      <dgm:t>
        <a:bodyPr/>
        <a:lstStyle/>
        <a:p>
          <a:endParaRPr lang="en-US"/>
        </a:p>
      </dgm:t>
    </dgm:pt>
    <dgm:pt modelId="{4BC73F6E-7CB5-4D8E-9A63-8FF92C56F8A4}">
      <dgm:prSet phldrT="[Text]"/>
      <dgm:spPr/>
      <dgm:t>
        <a:bodyPr/>
        <a:lstStyle/>
        <a:p>
          <a:r>
            <a:rPr lang="en-US" dirty="0"/>
            <a:t>Populations Especially Affected</a:t>
          </a:r>
        </a:p>
      </dgm:t>
    </dgm:pt>
    <dgm:pt modelId="{C5A5801E-92F1-4436-BB81-C90AAC8D758F}" type="parTrans" cxnId="{D160B5D3-B223-4D72-B766-E0CC26F68FD3}">
      <dgm:prSet/>
      <dgm:spPr/>
      <dgm:t>
        <a:bodyPr/>
        <a:lstStyle/>
        <a:p>
          <a:endParaRPr lang="en-US"/>
        </a:p>
      </dgm:t>
    </dgm:pt>
    <dgm:pt modelId="{42FA0FF1-61AD-4BA7-9DCF-36CBEB7C0F8C}" type="sibTrans" cxnId="{D160B5D3-B223-4D72-B766-E0CC26F68FD3}">
      <dgm:prSet/>
      <dgm:spPr/>
      <dgm:t>
        <a:bodyPr/>
        <a:lstStyle/>
        <a:p>
          <a:endParaRPr lang="en-US"/>
        </a:p>
      </dgm:t>
    </dgm:pt>
    <dgm:pt modelId="{42F8642A-A635-4D5F-9FE0-ADF09D7180D0}">
      <dgm:prSet phldrT="[Text]"/>
      <dgm:spPr/>
      <dgm:t>
        <a:bodyPr/>
        <a:lstStyle/>
        <a:p>
          <a:r>
            <a:rPr lang="en-US" dirty="0"/>
            <a:t>Seniors</a:t>
          </a:r>
        </a:p>
      </dgm:t>
    </dgm:pt>
    <dgm:pt modelId="{501B505C-1C47-49DF-B7F0-E528CEACCFB5}" type="parTrans" cxnId="{C41D4E50-AC15-47A4-BF89-FA695A1B5749}">
      <dgm:prSet/>
      <dgm:spPr/>
      <dgm:t>
        <a:bodyPr/>
        <a:lstStyle/>
        <a:p>
          <a:endParaRPr lang="en-US"/>
        </a:p>
      </dgm:t>
    </dgm:pt>
    <dgm:pt modelId="{2FFB423E-7343-4360-9F71-E76CE5F26735}" type="sibTrans" cxnId="{C41D4E50-AC15-47A4-BF89-FA695A1B5749}">
      <dgm:prSet/>
      <dgm:spPr/>
      <dgm:t>
        <a:bodyPr/>
        <a:lstStyle/>
        <a:p>
          <a:endParaRPr lang="en-US"/>
        </a:p>
      </dgm:t>
    </dgm:pt>
    <dgm:pt modelId="{8E6AF5C7-BD2F-4683-BA34-1D2675A34F94}">
      <dgm:prSet phldrT="[Text]"/>
      <dgm:spPr/>
      <dgm:t>
        <a:bodyPr/>
        <a:lstStyle/>
        <a:p>
          <a:r>
            <a:rPr lang="en-US" dirty="0"/>
            <a:t>Babies and Young children</a:t>
          </a:r>
        </a:p>
      </dgm:t>
    </dgm:pt>
    <dgm:pt modelId="{43CEFB27-37D4-47D8-8D01-3A666BB42D16}" type="parTrans" cxnId="{6F82C688-6E76-45F7-A003-93E8454DDEE0}">
      <dgm:prSet/>
      <dgm:spPr/>
      <dgm:t>
        <a:bodyPr/>
        <a:lstStyle/>
        <a:p>
          <a:endParaRPr lang="en-US"/>
        </a:p>
      </dgm:t>
    </dgm:pt>
    <dgm:pt modelId="{A65F5849-958B-4F5C-A941-BCA41E064F04}" type="sibTrans" cxnId="{6F82C688-6E76-45F7-A003-93E8454DDEE0}">
      <dgm:prSet/>
      <dgm:spPr/>
      <dgm:t>
        <a:bodyPr/>
        <a:lstStyle/>
        <a:p>
          <a:endParaRPr lang="en-US"/>
        </a:p>
      </dgm:t>
    </dgm:pt>
    <dgm:pt modelId="{1CEA30B5-82CC-497B-8876-2BDDB61AD4BE}">
      <dgm:prSet phldrT="[Text]"/>
      <dgm:spPr/>
      <dgm:t>
        <a:bodyPr/>
        <a:lstStyle/>
        <a:p>
          <a:r>
            <a:rPr lang="en-US" dirty="0"/>
            <a:t>Action Plan</a:t>
          </a:r>
        </a:p>
      </dgm:t>
    </dgm:pt>
    <dgm:pt modelId="{4DFE46ED-9013-463B-8976-242BDB8B16F1}" type="parTrans" cxnId="{C7F63F96-B16B-40EF-AAC9-6923EA331EC4}">
      <dgm:prSet/>
      <dgm:spPr/>
      <dgm:t>
        <a:bodyPr/>
        <a:lstStyle/>
        <a:p>
          <a:endParaRPr lang="en-US"/>
        </a:p>
      </dgm:t>
    </dgm:pt>
    <dgm:pt modelId="{58A9BE70-1FF6-45C0-9C5B-BF474F7E3C69}" type="sibTrans" cxnId="{C7F63F96-B16B-40EF-AAC9-6923EA331EC4}">
      <dgm:prSet/>
      <dgm:spPr/>
      <dgm:t>
        <a:bodyPr/>
        <a:lstStyle/>
        <a:p>
          <a:endParaRPr lang="en-US"/>
        </a:p>
      </dgm:t>
    </dgm:pt>
    <dgm:pt modelId="{41E57695-8E0D-454E-9E01-5CD44865B822}">
      <dgm:prSet phldrT="[Text]"/>
      <dgm:spPr/>
      <dgm:t>
        <a:bodyPr/>
        <a:lstStyle/>
        <a:p>
          <a:r>
            <a:rPr lang="en-US" dirty="0"/>
            <a:t>Host flu clinics (~2 per month) and coordinate vaccinations for homebound residents</a:t>
          </a:r>
        </a:p>
      </dgm:t>
    </dgm:pt>
    <dgm:pt modelId="{360C5A82-54C4-4EC6-BB79-460B55A156CA}" type="parTrans" cxnId="{B56462AD-4279-467B-B9C0-0C628FD20B86}">
      <dgm:prSet/>
      <dgm:spPr/>
      <dgm:t>
        <a:bodyPr/>
        <a:lstStyle/>
        <a:p>
          <a:endParaRPr lang="en-US"/>
        </a:p>
      </dgm:t>
    </dgm:pt>
    <dgm:pt modelId="{A3876BAA-F1F8-4EE6-8C36-FC092050B0EE}" type="sibTrans" cxnId="{B56462AD-4279-467B-B9C0-0C628FD20B86}">
      <dgm:prSet/>
      <dgm:spPr/>
      <dgm:t>
        <a:bodyPr/>
        <a:lstStyle/>
        <a:p>
          <a:endParaRPr lang="en-US"/>
        </a:p>
      </dgm:t>
    </dgm:pt>
    <dgm:pt modelId="{4680D887-C9A4-47CC-8761-1AA220DBA978}">
      <dgm:prSet phldrT="[Text]"/>
      <dgm:spPr/>
      <dgm:t>
        <a:bodyPr/>
        <a:lstStyle/>
        <a:p>
          <a:r>
            <a:rPr lang="en-US" dirty="0"/>
            <a:t>Offer infection control training at daycare/preschools and long-term care facilities</a:t>
          </a:r>
        </a:p>
      </dgm:t>
    </dgm:pt>
    <dgm:pt modelId="{E9E56138-77E4-4684-B420-2047B2485CA9}" type="parTrans" cxnId="{698AC911-D39D-4583-914D-A9402354C60C}">
      <dgm:prSet/>
      <dgm:spPr/>
      <dgm:t>
        <a:bodyPr/>
        <a:lstStyle/>
        <a:p>
          <a:endParaRPr lang="en-US"/>
        </a:p>
      </dgm:t>
    </dgm:pt>
    <dgm:pt modelId="{25871673-7226-4E3B-BCA2-B092C936424A}" type="sibTrans" cxnId="{698AC911-D39D-4583-914D-A9402354C60C}">
      <dgm:prSet/>
      <dgm:spPr/>
      <dgm:t>
        <a:bodyPr/>
        <a:lstStyle/>
        <a:p>
          <a:endParaRPr lang="en-US"/>
        </a:p>
      </dgm:t>
    </dgm:pt>
    <dgm:pt modelId="{E75E6665-DCEE-4CB0-8F72-AEE44D13E551}">
      <dgm:prSet phldrT="[Text]"/>
      <dgm:spPr/>
      <dgm:t>
        <a:bodyPr/>
        <a:lstStyle/>
        <a:p>
          <a:r>
            <a:rPr lang="en-US" dirty="0"/>
            <a:t>Immunocompromised and those with other chronic health conditions</a:t>
          </a:r>
        </a:p>
      </dgm:t>
    </dgm:pt>
    <dgm:pt modelId="{EF985933-34EB-45DA-96B4-F19045F1D4DB}" type="parTrans" cxnId="{91DC1C3A-6D09-481C-9294-C4632EC6202F}">
      <dgm:prSet/>
      <dgm:spPr/>
      <dgm:t>
        <a:bodyPr/>
        <a:lstStyle/>
        <a:p>
          <a:endParaRPr lang="en-US"/>
        </a:p>
      </dgm:t>
    </dgm:pt>
    <dgm:pt modelId="{F9430A57-5BF4-475F-BEAE-77775BEA0CF2}" type="sibTrans" cxnId="{91DC1C3A-6D09-481C-9294-C4632EC6202F}">
      <dgm:prSet/>
      <dgm:spPr/>
      <dgm:t>
        <a:bodyPr/>
        <a:lstStyle/>
        <a:p>
          <a:endParaRPr lang="en-US"/>
        </a:p>
      </dgm:t>
    </dgm:pt>
    <dgm:pt modelId="{E259BEF4-0829-4A4B-902B-3E63710184D5}">
      <dgm:prSet phldrT="[Text]"/>
      <dgm:spPr/>
      <dgm:t>
        <a:bodyPr/>
        <a:lstStyle/>
        <a:p>
          <a:r>
            <a:rPr lang="en-US" dirty="0"/>
            <a:t>Low-income workers with no paid time off</a:t>
          </a:r>
        </a:p>
      </dgm:t>
    </dgm:pt>
    <dgm:pt modelId="{BFEC1537-FE6B-4BA4-B1F7-81C6FDCB69EF}" type="parTrans" cxnId="{78057681-38EF-473A-B128-BBD77B191996}">
      <dgm:prSet/>
      <dgm:spPr/>
      <dgm:t>
        <a:bodyPr/>
        <a:lstStyle/>
        <a:p>
          <a:endParaRPr lang="en-US"/>
        </a:p>
      </dgm:t>
    </dgm:pt>
    <dgm:pt modelId="{FA73CAC5-04E5-4F44-9B8A-39BF487817CB}" type="sibTrans" cxnId="{78057681-38EF-473A-B128-BBD77B191996}">
      <dgm:prSet/>
      <dgm:spPr/>
      <dgm:t>
        <a:bodyPr/>
        <a:lstStyle/>
        <a:p>
          <a:endParaRPr lang="en-US"/>
        </a:p>
      </dgm:t>
    </dgm:pt>
    <dgm:pt modelId="{9874EE1D-9982-46F0-8444-7C73EC084EFF}">
      <dgm:prSet phldrT="[Text]"/>
      <dgm:spPr/>
      <dgm:t>
        <a:bodyPr/>
        <a:lstStyle/>
        <a:p>
          <a:r>
            <a:rPr lang="en-US" dirty="0"/>
            <a:t>Promote prevention messages through various channels: wash your hands, cover your cough, stay home when sick, get vaccinated, seek treatment</a:t>
          </a:r>
        </a:p>
      </dgm:t>
    </dgm:pt>
    <dgm:pt modelId="{8F377D29-8190-4F61-A4EB-86838BE812F0}" type="parTrans" cxnId="{CDEE0F69-CBDA-4AA2-B808-C4E8ED1A5816}">
      <dgm:prSet/>
      <dgm:spPr/>
      <dgm:t>
        <a:bodyPr/>
        <a:lstStyle/>
        <a:p>
          <a:endParaRPr lang="en-US"/>
        </a:p>
      </dgm:t>
    </dgm:pt>
    <dgm:pt modelId="{FF698CC8-ECCF-4A1A-9FCC-F4D2C97478B3}" type="sibTrans" cxnId="{CDEE0F69-CBDA-4AA2-B808-C4E8ED1A5816}">
      <dgm:prSet/>
      <dgm:spPr/>
      <dgm:t>
        <a:bodyPr/>
        <a:lstStyle/>
        <a:p>
          <a:endParaRPr lang="en-US"/>
        </a:p>
      </dgm:t>
    </dgm:pt>
    <dgm:pt modelId="{FC6CB07B-9631-477D-989A-8238B0E14170}">
      <dgm:prSet phldrT="[Text]"/>
      <dgm:spPr/>
      <dgm:t>
        <a:bodyPr/>
        <a:lstStyle/>
        <a:p>
          <a:r>
            <a:rPr lang="en-US" dirty="0"/>
            <a:t>Partner with local organizations (businesses, schools, pediatricians, affordable/senior housing complexes, faith-based groups, non-profits) to connect residents to services and spread prevention messages</a:t>
          </a:r>
        </a:p>
      </dgm:t>
    </dgm:pt>
    <dgm:pt modelId="{818375BA-B7FE-4B14-B113-3147C086BDBF}" type="parTrans" cxnId="{3775D60B-5F96-4405-A08C-919A123A5AB4}">
      <dgm:prSet/>
      <dgm:spPr/>
      <dgm:t>
        <a:bodyPr/>
        <a:lstStyle/>
        <a:p>
          <a:endParaRPr lang="en-US"/>
        </a:p>
      </dgm:t>
    </dgm:pt>
    <dgm:pt modelId="{B905ADAA-B127-42ED-B03D-F8BCFE76F7E4}" type="sibTrans" cxnId="{3775D60B-5F96-4405-A08C-919A123A5AB4}">
      <dgm:prSet/>
      <dgm:spPr/>
      <dgm:t>
        <a:bodyPr/>
        <a:lstStyle/>
        <a:p>
          <a:endParaRPr lang="en-US"/>
        </a:p>
      </dgm:t>
    </dgm:pt>
    <dgm:pt modelId="{E4E0CF10-1ECD-422D-8052-D910B1F699F4}">
      <dgm:prSet phldrT="[Text]"/>
      <dgm:spPr/>
      <dgm:t>
        <a:bodyPr/>
        <a:lstStyle/>
        <a:p>
          <a:r>
            <a:rPr lang="en-US" dirty="0"/>
            <a:t>Distribute masks, thermometers, and hand sanitizer to affected populations</a:t>
          </a:r>
        </a:p>
      </dgm:t>
    </dgm:pt>
    <dgm:pt modelId="{814B8D36-4FD1-4C67-A32E-64935BAA9F38}" type="parTrans" cxnId="{C4199F27-E372-4D92-82E7-673E7326E2E6}">
      <dgm:prSet/>
      <dgm:spPr/>
      <dgm:t>
        <a:bodyPr/>
        <a:lstStyle/>
        <a:p>
          <a:endParaRPr lang="en-US"/>
        </a:p>
      </dgm:t>
    </dgm:pt>
    <dgm:pt modelId="{5D4FB889-420D-4E6E-9983-314D74D6D885}" type="sibTrans" cxnId="{C4199F27-E372-4D92-82E7-673E7326E2E6}">
      <dgm:prSet/>
      <dgm:spPr/>
      <dgm:t>
        <a:bodyPr/>
        <a:lstStyle/>
        <a:p>
          <a:endParaRPr lang="en-US"/>
        </a:p>
      </dgm:t>
    </dgm:pt>
    <dgm:pt modelId="{D20E1F2F-5B84-40FD-8E7E-AB4ECD86E1C9}">
      <dgm:prSet phldrT="[Text]"/>
      <dgm:spPr/>
      <dgm:t>
        <a:bodyPr/>
        <a:lstStyle/>
        <a:p>
          <a:r>
            <a:rPr lang="en-US" sz="1100" kern="1200" dirty="0"/>
            <a:t>School absenteeism is higher than normal.</a:t>
          </a:r>
        </a:p>
      </dgm:t>
    </dgm:pt>
    <dgm:pt modelId="{1AF038A1-C1A6-4DA6-8D2B-8F3E8D4C798A}" type="parTrans" cxnId="{CC6EA33D-9731-484E-9198-233D38330171}">
      <dgm:prSet/>
      <dgm:spPr/>
      <dgm:t>
        <a:bodyPr/>
        <a:lstStyle/>
        <a:p>
          <a:endParaRPr lang="en-US"/>
        </a:p>
      </dgm:t>
    </dgm:pt>
    <dgm:pt modelId="{BC774B08-CE80-43A3-A6AE-6CC78D9221CB}" type="sibTrans" cxnId="{CC6EA33D-9731-484E-9198-233D38330171}">
      <dgm:prSet/>
      <dgm:spPr/>
      <dgm:t>
        <a:bodyPr/>
        <a:lstStyle/>
        <a:p>
          <a:endParaRPr lang="en-US"/>
        </a:p>
      </dgm:t>
    </dgm:pt>
    <dgm:pt modelId="{3099DD2C-749C-4AB1-AC7C-2FA1637051E8}">
      <dgm:prSet phldrT="[Text]"/>
      <dgm:spPr/>
      <dgm:t>
        <a:bodyPr/>
        <a:lstStyle/>
        <a:p>
          <a:r>
            <a:rPr lang="en-US" dirty="0"/>
            <a:t>Pregnant women</a:t>
          </a:r>
        </a:p>
      </dgm:t>
    </dgm:pt>
    <dgm:pt modelId="{B017E747-E627-4153-80BF-4720D65754F3}" type="parTrans" cxnId="{D97971EB-EC13-4552-8C14-81D92E2E0DB0}">
      <dgm:prSet/>
      <dgm:spPr/>
      <dgm:t>
        <a:bodyPr/>
        <a:lstStyle/>
        <a:p>
          <a:endParaRPr lang="en-US"/>
        </a:p>
      </dgm:t>
    </dgm:pt>
    <dgm:pt modelId="{41DA1435-383A-4745-AF52-3DF84972D387}" type="sibTrans" cxnId="{D97971EB-EC13-4552-8C14-81D92E2E0DB0}">
      <dgm:prSet/>
      <dgm:spPr/>
      <dgm:t>
        <a:bodyPr/>
        <a:lstStyle/>
        <a:p>
          <a:endParaRPr lang="en-US"/>
        </a:p>
      </dgm:t>
    </dgm:pt>
    <dgm:pt modelId="{9E852BB3-F114-499D-8919-C34296127058}">
      <dgm:prSet phldrT="[Text]" custT="1"/>
      <dgm:spPr/>
      <dgm:t>
        <a:bodyPr/>
        <a:lstStyle/>
        <a:p>
          <a:r>
            <a:rPr lang="en-US" sz="1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Flu can cause mild to severe illness, and at times can lead to death.</a:t>
          </a:r>
        </a:p>
      </dgm:t>
    </dgm:pt>
    <dgm:pt modelId="{0667E473-14C3-49AB-9E2F-D9CE4A591736}" type="parTrans" cxnId="{76947778-7ED5-4A24-9939-586B17A3421B}">
      <dgm:prSet/>
      <dgm:spPr/>
      <dgm:t>
        <a:bodyPr/>
        <a:lstStyle/>
        <a:p>
          <a:endParaRPr lang="en-US"/>
        </a:p>
      </dgm:t>
    </dgm:pt>
    <dgm:pt modelId="{2A4457DD-B444-4277-840C-633180DADB02}" type="sibTrans" cxnId="{76947778-7ED5-4A24-9939-586B17A3421B}">
      <dgm:prSet/>
      <dgm:spPr/>
      <dgm:t>
        <a:bodyPr/>
        <a:lstStyle/>
        <a:p>
          <a:endParaRPr lang="en-US"/>
        </a:p>
      </dgm:t>
    </dgm:pt>
    <dgm:pt modelId="{E3BEDF65-9354-48F3-BBFE-6BACE1652CC9}">
      <dgm:prSet phldrT="[Text]"/>
      <dgm:spPr/>
      <dgm:t>
        <a:bodyPr/>
        <a:lstStyle/>
        <a:p>
          <a:r>
            <a:rPr lang="en-US" sz="1100" kern="1200" dirty="0"/>
            <a:t>Emergency Department visits are significantly elevated compared to prior years. Hospitals across the country are very full, particularly pediatric units.</a:t>
          </a:r>
        </a:p>
      </dgm:t>
    </dgm:pt>
    <dgm:pt modelId="{60672A1D-82AD-46B7-978E-226A583A4801}" type="parTrans" cxnId="{0C1E90DC-2F2C-4DBB-88EE-94ACF0166D82}">
      <dgm:prSet/>
      <dgm:spPr/>
      <dgm:t>
        <a:bodyPr/>
        <a:lstStyle/>
        <a:p>
          <a:endParaRPr lang="en-US"/>
        </a:p>
      </dgm:t>
    </dgm:pt>
    <dgm:pt modelId="{1D4C6A1C-BE82-4E5A-8ED7-E15682FD064E}" type="sibTrans" cxnId="{0C1E90DC-2F2C-4DBB-88EE-94ACF0166D82}">
      <dgm:prSet/>
      <dgm:spPr/>
      <dgm:t>
        <a:bodyPr/>
        <a:lstStyle/>
        <a:p>
          <a:endParaRPr lang="en-US"/>
        </a:p>
      </dgm:t>
    </dgm:pt>
    <dgm:pt modelId="{C4E878D1-36C7-46AD-B3B1-97DC32EFF4FF}" type="pres">
      <dgm:prSet presAssocID="{2422B5D8-3FE0-4492-8E2C-0D7CA20F7D0E}" presName="linear" presStyleCnt="0">
        <dgm:presLayoutVars>
          <dgm:animLvl val="lvl"/>
          <dgm:resizeHandles val="exact"/>
        </dgm:presLayoutVars>
      </dgm:prSet>
      <dgm:spPr/>
    </dgm:pt>
    <dgm:pt modelId="{8A8388B2-096F-4278-B7E5-7784D1B77B30}" type="pres">
      <dgm:prSet presAssocID="{29401964-C82F-4675-A3B7-95A88813146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AE70107-0723-4EB4-A1DD-68C76C6DB52E}" type="pres">
      <dgm:prSet presAssocID="{29401964-C82F-4675-A3B7-95A888131461}" presName="childText" presStyleLbl="revTx" presStyleIdx="0" presStyleCnt="3">
        <dgm:presLayoutVars>
          <dgm:bulletEnabled val="1"/>
        </dgm:presLayoutVars>
      </dgm:prSet>
      <dgm:spPr/>
    </dgm:pt>
    <dgm:pt modelId="{34B40B6F-B187-405C-A99A-0929BC811C0C}" type="pres">
      <dgm:prSet presAssocID="{4BC73F6E-7CB5-4D8E-9A63-8FF92C56F8A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8F5A96-60FA-47BD-82F6-7F238C5D84C1}" type="pres">
      <dgm:prSet presAssocID="{4BC73F6E-7CB5-4D8E-9A63-8FF92C56F8A4}" presName="childText" presStyleLbl="revTx" presStyleIdx="1" presStyleCnt="3">
        <dgm:presLayoutVars>
          <dgm:bulletEnabled val="1"/>
        </dgm:presLayoutVars>
      </dgm:prSet>
      <dgm:spPr/>
    </dgm:pt>
    <dgm:pt modelId="{C4FECAB4-9F9E-4346-94DE-AFDA48CD70A7}" type="pres">
      <dgm:prSet presAssocID="{1CEA30B5-82CC-497B-8876-2BDDB61AD4B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D034743-38FD-45FF-9A07-D08F94309EC2}" type="pres">
      <dgm:prSet presAssocID="{1CEA30B5-82CC-497B-8876-2BDDB61AD4BE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D7F45A00-2151-4BCD-B999-D2FE399B166D}" type="presOf" srcId="{2422B5D8-3FE0-4492-8E2C-0D7CA20F7D0E}" destId="{C4E878D1-36C7-46AD-B3B1-97DC32EFF4FF}" srcOrd="0" destOrd="0" presId="urn:microsoft.com/office/officeart/2005/8/layout/vList2"/>
    <dgm:cxn modelId="{3775D60B-5F96-4405-A08C-919A123A5AB4}" srcId="{1CEA30B5-82CC-497B-8876-2BDDB61AD4BE}" destId="{FC6CB07B-9631-477D-989A-8238B0E14170}" srcOrd="3" destOrd="0" parTransId="{818375BA-B7FE-4B14-B113-3147C086BDBF}" sibTransId="{B905ADAA-B127-42ED-B03D-F8BCFE76F7E4}"/>
    <dgm:cxn modelId="{698AC911-D39D-4583-914D-A9402354C60C}" srcId="{1CEA30B5-82CC-497B-8876-2BDDB61AD4BE}" destId="{4680D887-C9A4-47CC-8761-1AA220DBA978}" srcOrd="1" destOrd="0" parTransId="{E9E56138-77E4-4684-B420-2047B2485CA9}" sibTransId="{25871673-7226-4E3B-BCA2-B092C936424A}"/>
    <dgm:cxn modelId="{F167BF1C-DD53-4168-A437-63671263CFFF}" type="presOf" srcId="{42F8642A-A635-4D5F-9FE0-ADF09D7180D0}" destId="{B38F5A96-60FA-47BD-82F6-7F238C5D84C1}" srcOrd="0" destOrd="0" presId="urn:microsoft.com/office/officeart/2005/8/layout/vList2"/>
    <dgm:cxn modelId="{4BF4D023-D327-48E5-BF37-BC71BBA21550}" type="presOf" srcId="{4BC73F6E-7CB5-4D8E-9A63-8FF92C56F8A4}" destId="{34B40B6F-B187-405C-A99A-0929BC811C0C}" srcOrd="0" destOrd="0" presId="urn:microsoft.com/office/officeart/2005/8/layout/vList2"/>
    <dgm:cxn modelId="{C4199F27-E372-4D92-82E7-673E7326E2E6}" srcId="{1CEA30B5-82CC-497B-8876-2BDDB61AD4BE}" destId="{E4E0CF10-1ECD-422D-8052-D910B1F699F4}" srcOrd="4" destOrd="0" parTransId="{814B8D36-4FD1-4C67-A32E-64935BAA9F38}" sibTransId="{5D4FB889-420D-4E6E-9983-314D74D6D885}"/>
    <dgm:cxn modelId="{C0B5F72A-747E-4688-AEDD-777FFD53A173}" srcId="{29401964-C82F-4675-A3B7-95A888131461}" destId="{73D5B768-B292-48E3-A46F-CF2833FD3542}" srcOrd="1" destOrd="0" parTransId="{8E11A4C0-2CD9-463C-B62C-C710F0E14027}" sibTransId="{A4089287-08EC-42DE-94B3-2D664B7F9701}"/>
    <dgm:cxn modelId="{91DC1C3A-6D09-481C-9294-C4632EC6202F}" srcId="{4BC73F6E-7CB5-4D8E-9A63-8FF92C56F8A4}" destId="{E75E6665-DCEE-4CB0-8F72-AEE44D13E551}" srcOrd="3" destOrd="0" parTransId="{EF985933-34EB-45DA-96B4-F19045F1D4DB}" sibTransId="{F9430A57-5BF4-475F-BEAE-77775BEA0CF2}"/>
    <dgm:cxn modelId="{CC6EA33D-9731-484E-9198-233D38330171}" srcId="{29401964-C82F-4675-A3B7-95A888131461}" destId="{D20E1F2F-5B84-40FD-8E7E-AB4ECD86E1C9}" srcOrd="3" destOrd="0" parTransId="{1AF038A1-C1A6-4DA6-8D2B-8F3E8D4C798A}" sibTransId="{BC774B08-CE80-43A3-A6AE-6CC78D9221CB}"/>
    <dgm:cxn modelId="{3A0F0F3E-612C-4340-9100-4425671E7647}" type="presOf" srcId="{E259BEF4-0829-4A4B-902B-3E63710184D5}" destId="{B38F5A96-60FA-47BD-82F6-7F238C5D84C1}" srcOrd="0" destOrd="4" presId="urn:microsoft.com/office/officeart/2005/8/layout/vList2"/>
    <dgm:cxn modelId="{FBE2EB5E-D896-441F-AF12-245E9CF6C2AA}" type="presOf" srcId="{73D5B768-B292-48E3-A46F-CF2833FD3542}" destId="{CAE70107-0723-4EB4-A1DD-68C76C6DB52E}" srcOrd="0" destOrd="1" presId="urn:microsoft.com/office/officeart/2005/8/layout/vList2"/>
    <dgm:cxn modelId="{CDEE0F69-CBDA-4AA2-B808-C4E8ED1A5816}" srcId="{1CEA30B5-82CC-497B-8876-2BDDB61AD4BE}" destId="{9874EE1D-9982-46F0-8444-7C73EC084EFF}" srcOrd="2" destOrd="0" parTransId="{8F377D29-8190-4F61-A4EB-86838BE812F0}" sibTransId="{FF698CC8-ECCF-4A1A-9FCC-F4D2C97478B3}"/>
    <dgm:cxn modelId="{28AAA66B-7574-4355-BE90-801C53AE529E}" type="presOf" srcId="{3099DD2C-749C-4AB1-AC7C-2FA1637051E8}" destId="{B38F5A96-60FA-47BD-82F6-7F238C5D84C1}" srcOrd="0" destOrd="2" presId="urn:microsoft.com/office/officeart/2005/8/layout/vList2"/>
    <dgm:cxn modelId="{C41D4E50-AC15-47A4-BF89-FA695A1B5749}" srcId="{4BC73F6E-7CB5-4D8E-9A63-8FF92C56F8A4}" destId="{42F8642A-A635-4D5F-9FE0-ADF09D7180D0}" srcOrd="0" destOrd="0" parTransId="{501B505C-1C47-49DF-B7F0-E528CEACCFB5}" sibTransId="{2FFB423E-7343-4360-9F71-E76CE5F26735}"/>
    <dgm:cxn modelId="{B40D2678-231F-469A-871C-AD0D43CC35C5}" type="presOf" srcId="{9874EE1D-9982-46F0-8444-7C73EC084EFF}" destId="{ED034743-38FD-45FF-9A07-D08F94309EC2}" srcOrd="0" destOrd="2" presId="urn:microsoft.com/office/officeart/2005/8/layout/vList2"/>
    <dgm:cxn modelId="{76947778-7ED5-4A24-9939-586B17A3421B}" srcId="{29401964-C82F-4675-A3B7-95A888131461}" destId="{9E852BB3-F114-499D-8919-C34296127058}" srcOrd="0" destOrd="0" parTransId="{0667E473-14C3-49AB-9E2F-D9CE4A591736}" sibTransId="{2A4457DD-B444-4277-840C-633180DADB02}"/>
    <dgm:cxn modelId="{38B4F17E-ADDE-42C6-AA59-2EA063599331}" type="presOf" srcId="{4680D887-C9A4-47CC-8761-1AA220DBA978}" destId="{ED034743-38FD-45FF-9A07-D08F94309EC2}" srcOrd="0" destOrd="1" presId="urn:microsoft.com/office/officeart/2005/8/layout/vList2"/>
    <dgm:cxn modelId="{BD150980-EBBD-4006-9D27-46175029D1A6}" srcId="{2422B5D8-3FE0-4492-8E2C-0D7CA20F7D0E}" destId="{29401964-C82F-4675-A3B7-95A888131461}" srcOrd="0" destOrd="0" parTransId="{313B7213-0BD6-4263-8910-25AE667C3279}" sibTransId="{F5F86BBD-291C-424C-AD63-8FE55E0946A4}"/>
    <dgm:cxn modelId="{78057681-38EF-473A-B128-BBD77B191996}" srcId="{4BC73F6E-7CB5-4D8E-9A63-8FF92C56F8A4}" destId="{E259BEF4-0829-4A4B-902B-3E63710184D5}" srcOrd="4" destOrd="0" parTransId="{BFEC1537-FE6B-4BA4-B1F7-81C6FDCB69EF}" sibTransId="{FA73CAC5-04E5-4F44-9B8A-39BF487817CB}"/>
    <dgm:cxn modelId="{6F82C688-6E76-45F7-A003-93E8454DDEE0}" srcId="{4BC73F6E-7CB5-4D8E-9A63-8FF92C56F8A4}" destId="{8E6AF5C7-BD2F-4683-BA34-1D2675A34F94}" srcOrd="1" destOrd="0" parTransId="{43CEFB27-37D4-47D8-8D01-3A666BB42D16}" sibTransId="{A65F5849-958B-4F5C-A941-BCA41E064F04}"/>
    <dgm:cxn modelId="{C7F63F96-B16B-40EF-AAC9-6923EA331EC4}" srcId="{2422B5D8-3FE0-4492-8E2C-0D7CA20F7D0E}" destId="{1CEA30B5-82CC-497B-8876-2BDDB61AD4BE}" srcOrd="2" destOrd="0" parTransId="{4DFE46ED-9013-463B-8976-242BDB8B16F1}" sibTransId="{58A9BE70-1FF6-45C0-9C5B-BF474F7E3C69}"/>
    <dgm:cxn modelId="{6C1BBEA4-1C7B-400D-A1D6-15F840E2308D}" type="presOf" srcId="{9E852BB3-F114-499D-8919-C34296127058}" destId="{CAE70107-0723-4EB4-A1DD-68C76C6DB52E}" srcOrd="0" destOrd="0" presId="urn:microsoft.com/office/officeart/2005/8/layout/vList2"/>
    <dgm:cxn modelId="{256393A5-DDB1-4566-A4E3-07CC0901E61B}" type="presOf" srcId="{FC6CB07B-9631-477D-989A-8238B0E14170}" destId="{ED034743-38FD-45FF-9A07-D08F94309EC2}" srcOrd="0" destOrd="3" presId="urn:microsoft.com/office/officeart/2005/8/layout/vList2"/>
    <dgm:cxn modelId="{B56462AD-4279-467B-B9C0-0C628FD20B86}" srcId="{1CEA30B5-82CC-497B-8876-2BDDB61AD4BE}" destId="{41E57695-8E0D-454E-9E01-5CD44865B822}" srcOrd="0" destOrd="0" parTransId="{360C5A82-54C4-4EC6-BB79-460B55A156CA}" sibTransId="{A3876BAA-F1F8-4EE6-8C36-FC092050B0EE}"/>
    <dgm:cxn modelId="{3F4784B2-0195-4027-B639-4A4DC0933C70}" type="presOf" srcId="{E75E6665-DCEE-4CB0-8F72-AEE44D13E551}" destId="{B38F5A96-60FA-47BD-82F6-7F238C5D84C1}" srcOrd="0" destOrd="3" presId="urn:microsoft.com/office/officeart/2005/8/layout/vList2"/>
    <dgm:cxn modelId="{181713BB-CD56-4B00-8C37-89FA62D10D6B}" type="presOf" srcId="{41E57695-8E0D-454E-9E01-5CD44865B822}" destId="{ED034743-38FD-45FF-9A07-D08F94309EC2}" srcOrd="0" destOrd="0" presId="urn:microsoft.com/office/officeart/2005/8/layout/vList2"/>
    <dgm:cxn modelId="{B4B75CC8-4554-486D-B0FD-76777BF161B4}" type="presOf" srcId="{E3BEDF65-9354-48F3-BBFE-6BACE1652CC9}" destId="{CAE70107-0723-4EB4-A1DD-68C76C6DB52E}" srcOrd="0" destOrd="2" presId="urn:microsoft.com/office/officeart/2005/8/layout/vList2"/>
    <dgm:cxn modelId="{D160B5D3-B223-4D72-B766-E0CC26F68FD3}" srcId="{2422B5D8-3FE0-4492-8E2C-0D7CA20F7D0E}" destId="{4BC73F6E-7CB5-4D8E-9A63-8FF92C56F8A4}" srcOrd="1" destOrd="0" parTransId="{C5A5801E-92F1-4436-BB81-C90AAC8D758F}" sibTransId="{42FA0FF1-61AD-4BA7-9DCF-36CBEB7C0F8C}"/>
    <dgm:cxn modelId="{0C1E90DC-2F2C-4DBB-88EE-94ACF0166D82}" srcId="{29401964-C82F-4675-A3B7-95A888131461}" destId="{E3BEDF65-9354-48F3-BBFE-6BACE1652CC9}" srcOrd="2" destOrd="0" parTransId="{60672A1D-82AD-46B7-978E-226A583A4801}" sibTransId="{1D4C6A1C-BE82-4E5A-8ED7-E15682FD064E}"/>
    <dgm:cxn modelId="{2552F3DF-9D34-4D01-9844-C78C53407CC4}" type="presOf" srcId="{29401964-C82F-4675-A3B7-95A888131461}" destId="{8A8388B2-096F-4278-B7E5-7784D1B77B30}" srcOrd="0" destOrd="0" presId="urn:microsoft.com/office/officeart/2005/8/layout/vList2"/>
    <dgm:cxn modelId="{D97971EB-EC13-4552-8C14-81D92E2E0DB0}" srcId="{4BC73F6E-7CB5-4D8E-9A63-8FF92C56F8A4}" destId="{3099DD2C-749C-4AB1-AC7C-2FA1637051E8}" srcOrd="2" destOrd="0" parTransId="{B017E747-E627-4153-80BF-4720D65754F3}" sibTransId="{41DA1435-383A-4745-AF52-3DF84972D387}"/>
    <dgm:cxn modelId="{A284C2F0-E883-4C10-9D7D-50C72E37FD52}" type="presOf" srcId="{8E6AF5C7-BD2F-4683-BA34-1D2675A34F94}" destId="{B38F5A96-60FA-47BD-82F6-7F238C5D84C1}" srcOrd="0" destOrd="1" presId="urn:microsoft.com/office/officeart/2005/8/layout/vList2"/>
    <dgm:cxn modelId="{37A097F4-10B1-4436-BE63-36A2D1597201}" type="presOf" srcId="{E4E0CF10-1ECD-422D-8052-D910B1F699F4}" destId="{ED034743-38FD-45FF-9A07-D08F94309EC2}" srcOrd="0" destOrd="4" presId="urn:microsoft.com/office/officeart/2005/8/layout/vList2"/>
    <dgm:cxn modelId="{94F0B9F7-2601-4E09-AC57-A16918B3647F}" type="presOf" srcId="{D20E1F2F-5B84-40FD-8E7E-AB4ECD86E1C9}" destId="{CAE70107-0723-4EB4-A1DD-68C76C6DB52E}" srcOrd="0" destOrd="3" presId="urn:microsoft.com/office/officeart/2005/8/layout/vList2"/>
    <dgm:cxn modelId="{D8E39AFF-B81A-462E-BA25-6EA0A727F633}" type="presOf" srcId="{1CEA30B5-82CC-497B-8876-2BDDB61AD4BE}" destId="{C4FECAB4-9F9E-4346-94DE-AFDA48CD70A7}" srcOrd="0" destOrd="0" presId="urn:microsoft.com/office/officeart/2005/8/layout/vList2"/>
    <dgm:cxn modelId="{5A8C911C-1905-4C57-9BE8-5D6711658FC5}" type="presParOf" srcId="{C4E878D1-36C7-46AD-B3B1-97DC32EFF4FF}" destId="{8A8388B2-096F-4278-B7E5-7784D1B77B30}" srcOrd="0" destOrd="0" presId="urn:microsoft.com/office/officeart/2005/8/layout/vList2"/>
    <dgm:cxn modelId="{1B18D471-910F-4ADF-A2F6-8155D4E879A1}" type="presParOf" srcId="{C4E878D1-36C7-46AD-B3B1-97DC32EFF4FF}" destId="{CAE70107-0723-4EB4-A1DD-68C76C6DB52E}" srcOrd="1" destOrd="0" presId="urn:microsoft.com/office/officeart/2005/8/layout/vList2"/>
    <dgm:cxn modelId="{53B2D6F8-DF05-48EA-9A06-AB4F331AF094}" type="presParOf" srcId="{C4E878D1-36C7-46AD-B3B1-97DC32EFF4FF}" destId="{34B40B6F-B187-405C-A99A-0929BC811C0C}" srcOrd="2" destOrd="0" presId="urn:microsoft.com/office/officeart/2005/8/layout/vList2"/>
    <dgm:cxn modelId="{5AAFB793-39C1-4A4B-823F-364AEE1053D5}" type="presParOf" srcId="{C4E878D1-36C7-46AD-B3B1-97DC32EFF4FF}" destId="{B38F5A96-60FA-47BD-82F6-7F238C5D84C1}" srcOrd="3" destOrd="0" presId="urn:microsoft.com/office/officeart/2005/8/layout/vList2"/>
    <dgm:cxn modelId="{1160BD69-B174-4BF9-BCFF-53CBF12DA717}" type="presParOf" srcId="{C4E878D1-36C7-46AD-B3B1-97DC32EFF4FF}" destId="{C4FECAB4-9F9E-4346-94DE-AFDA48CD70A7}" srcOrd="4" destOrd="0" presId="urn:microsoft.com/office/officeart/2005/8/layout/vList2"/>
    <dgm:cxn modelId="{39649EEF-7ECB-4133-9A01-1993041777AF}" type="presParOf" srcId="{C4E878D1-36C7-46AD-B3B1-97DC32EFF4FF}" destId="{ED034743-38FD-45FF-9A07-D08F94309EC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22B5D8-3FE0-4492-8E2C-0D7CA20F7D0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01964-C82F-4675-A3B7-95A888131461}">
      <dgm:prSet phldrT="[Text]"/>
      <dgm:spPr/>
      <dgm:t>
        <a:bodyPr/>
        <a:lstStyle/>
        <a:p>
          <a:r>
            <a:rPr lang="en-US" dirty="0"/>
            <a:t>Health Impact</a:t>
          </a:r>
        </a:p>
      </dgm:t>
    </dgm:pt>
    <dgm:pt modelId="{313B7213-0BD6-4263-8910-25AE667C3279}" type="parTrans" cxnId="{BD150980-EBBD-4006-9D27-46175029D1A6}">
      <dgm:prSet/>
      <dgm:spPr/>
      <dgm:t>
        <a:bodyPr/>
        <a:lstStyle/>
        <a:p>
          <a:endParaRPr lang="en-US"/>
        </a:p>
      </dgm:t>
    </dgm:pt>
    <dgm:pt modelId="{F5F86BBD-291C-424C-AD63-8FE55E0946A4}" type="sibTrans" cxnId="{BD150980-EBBD-4006-9D27-46175029D1A6}">
      <dgm:prSet/>
      <dgm:spPr/>
      <dgm:t>
        <a:bodyPr/>
        <a:lstStyle/>
        <a:p>
          <a:endParaRPr lang="en-US"/>
        </a:p>
      </dgm:t>
    </dgm:pt>
    <dgm:pt modelId="{73D5B768-B292-48E3-A46F-CF2833FD3542}">
      <dgm:prSet phldrT="[Text]"/>
      <dgm:spPr/>
      <dgm:t>
        <a:bodyPr/>
        <a:lstStyle/>
        <a:p>
          <a:r>
            <a:rPr lang="en-US" b="0" i="0" u="none" strike="noStrike" baseline="0" dirty="0">
              <a:latin typeface="+mj-lt"/>
            </a:rPr>
            <a:t>In 2019, NJ ranked third in most cases of Lyme Disease, a tickborne illness caused by the bacterium Borrelia burgdorferi and the most common vector-borne disease in the US, in the country and had the second highest rate, with 40.7 cases per 100,000.</a:t>
          </a:r>
          <a:endParaRPr lang="en-US" dirty="0">
            <a:latin typeface="+mj-lt"/>
          </a:endParaRPr>
        </a:p>
      </dgm:t>
    </dgm:pt>
    <dgm:pt modelId="{8E11A4C0-2CD9-463C-B62C-C710F0E14027}" type="parTrans" cxnId="{C0B5F72A-747E-4688-AEDD-777FFD53A173}">
      <dgm:prSet/>
      <dgm:spPr/>
      <dgm:t>
        <a:bodyPr/>
        <a:lstStyle/>
        <a:p>
          <a:endParaRPr lang="en-US"/>
        </a:p>
      </dgm:t>
    </dgm:pt>
    <dgm:pt modelId="{A4089287-08EC-42DE-94B3-2D664B7F9701}" type="sibTrans" cxnId="{C0B5F72A-747E-4688-AEDD-777FFD53A173}">
      <dgm:prSet/>
      <dgm:spPr/>
      <dgm:t>
        <a:bodyPr/>
        <a:lstStyle/>
        <a:p>
          <a:endParaRPr lang="en-US"/>
        </a:p>
      </dgm:t>
    </dgm:pt>
    <dgm:pt modelId="{4BC73F6E-7CB5-4D8E-9A63-8FF92C56F8A4}">
      <dgm:prSet phldrT="[Text]"/>
      <dgm:spPr/>
      <dgm:t>
        <a:bodyPr/>
        <a:lstStyle/>
        <a:p>
          <a:r>
            <a:rPr lang="en-US" dirty="0"/>
            <a:t>Populations Especially Affected</a:t>
          </a:r>
        </a:p>
      </dgm:t>
    </dgm:pt>
    <dgm:pt modelId="{C5A5801E-92F1-4436-BB81-C90AAC8D758F}" type="parTrans" cxnId="{D160B5D3-B223-4D72-B766-E0CC26F68FD3}">
      <dgm:prSet/>
      <dgm:spPr/>
      <dgm:t>
        <a:bodyPr/>
        <a:lstStyle/>
        <a:p>
          <a:endParaRPr lang="en-US"/>
        </a:p>
      </dgm:t>
    </dgm:pt>
    <dgm:pt modelId="{42FA0FF1-61AD-4BA7-9DCF-36CBEB7C0F8C}" type="sibTrans" cxnId="{D160B5D3-B223-4D72-B766-E0CC26F68FD3}">
      <dgm:prSet/>
      <dgm:spPr/>
      <dgm:t>
        <a:bodyPr/>
        <a:lstStyle/>
        <a:p>
          <a:endParaRPr lang="en-US"/>
        </a:p>
      </dgm:t>
    </dgm:pt>
    <dgm:pt modelId="{42F8642A-A635-4D5F-9FE0-ADF09D7180D0}">
      <dgm:prSet phldrT="[Text]"/>
      <dgm:spPr/>
      <dgm:t>
        <a:bodyPr/>
        <a:lstStyle/>
        <a:p>
          <a:r>
            <a:rPr lang="en-US" dirty="0">
              <a:latin typeface="+mj-lt"/>
            </a:rPr>
            <a:t>People who spend time outdoors – camping, hiking, or working in grassy or wooded environments </a:t>
          </a:r>
        </a:p>
      </dgm:t>
    </dgm:pt>
    <dgm:pt modelId="{501B505C-1C47-49DF-B7F0-E528CEACCFB5}" type="parTrans" cxnId="{C41D4E50-AC15-47A4-BF89-FA695A1B5749}">
      <dgm:prSet/>
      <dgm:spPr/>
      <dgm:t>
        <a:bodyPr/>
        <a:lstStyle/>
        <a:p>
          <a:endParaRPr lang="en-US"/>
        </a:p>
      </dgm:t>
    </dgm:pt>
    <dgm:pt modelId="{2FFB423E-7343-4360-9F71-E76CE5F26735}" type="sibTrans" cxnId="{C41D4E50-AC15-47A4-BF89-FA695A1B5749}">
      <dgm:prSet/>
      <dgm:spPr/>
      <dgm:t>
        <a:bodyPr/>
        <a:lstStyle/>
        <a:p>
          <a:endParaRPr lang="en-US"/>
        </a:p>
      </dgm:t>
    </dgm:pt>
    <dgm:pt modelId="{1CEA30B5-82CC-497B-8876-2BDDB61AD4BE}">
      <dgm:prSet phldrT="[Text]"/>
      <dgm:spPr/>
      <dgm:t>
        <a:bodyPr/>
        <a:lstStyle/>
        <a:p>
          <a:r>
            <a:rPr lang="en-US" dirty="0"/>
            <a:t>Action Plan</a:t>
          </a:r>
        </a:p>
      </dgm:t>
    </dgm:pt>
    <dgm:pt modelId="{4DFE46ED-9013-463B-8976-242BDB8B16F1}" type="parTrans" cxnId="{C7F63F96-B16B-40EF-AAC9-6923EA331EC4}">
      <dgm:prSet/>
      <dgm:spPr/>
      <dgm:t>
        <a:bodyPr/>
        <a:lstStyle/>
        <a:p>
          <a:endParaRPr lang="en-US"/>
        </a:p>
      </dgm:t>
    </dgm:pt>
    <dgm:pt modelId="{58A9BE70-1FF6-45C0-9C5B-BF474F7E3C69}" type="sibTrans" cxnId="{C7F63F96-B16B-40EF-AAC9-6923EA331EC4}">
      <dgm:prSet/>
      <dgm:spPr/>
      <dgm:t>
        <a:bodyPr/>
        <a:lstStyle/>
        <a:p>
          <a:endParaRPr lang="en-US"/>
        </a:p>
      </dgm:t>
    </dgm:pt>
    <dgm:pt modelId="{41E57695-8E0D-454E-9E01-5CD44865B822}">
      <dgm:prSet phldrT="[Text]"/>
      <dgm:spPr/>
      <dgm:t>
        <a:bodyPr/>
        <a:lstStyle/>
        <a:p>
          <a:r>
            <a:rPr lang="en-US" dirty="0"/>
            <a:t>Promote prevention messages through various channels: check your self/children/pets for ticks, wear long pants, use insect repellant, proper removal techniques</a:t>
          </a:r>
        </a:p>
      </dgm:t>
    </dgm:pt>
    <dgm:pt modelId="{360C5A82-54C4-4EC6-BB79-460B55A156CA}" type="parTrans" cxnId="{B56462AD-4279-467B-B9C0-0C628FD20B86}">
      <dgm:prSet/>
      <dgm:spPr/>
      <dgm:t>
        <a:bodyPr/>
        <a:lstStyle/>
        <a:p>
          <a:endParaRPr lang="en-US"/>
        </a:p>
      </dgm:t>
    </dgm:pt>
    <dgm:pt modelId="{A3876BAA-F1F8-4EE6-8C36-FC092050B0EE}" type="sibTrans" cxnId="{B56462AD-4279-467B-B9C0-0C628FD20B86}">
      <dgm:prSet/>
      <dgm:spPr/>
      <dgm:t>
        <a:bodyPr/>
        <a:lstStyle/>
        <a:p>
          <a:endParaRPr lang="en-US"/>
        </a:p>
      </dgm:t>
    </dgm:pt>
    <dgm:pt modelId="{FC6CB07B-9631-477D-989A-8238B0E14170}">
      <dgm:prSet phldrT="[Text]"/>
      <dgm:spPr/>
      <dgm:t>
        <a:bodyPr/>
        <a:lstStyle/>
        <a:p>
          <a:r>
            <a:rPr lang="en-US" dirty="0"/>
            <a:t>Partner with local organizations (businesses, schools, pediatricians, affordable/senior housing complexes, faith-based groups, non-profits, summer camps) to connect residents to services and spread prevention messages</a:t>
          </a:r>
        </a:p>
      </dgm:t>
    </dgm:pt>
    <dgm:pt modelId="{818375BA-B7FE-4B14-B113-3147C086BDBF}" type="parTrans" cxnId="{3775D60B-5F96-4405-A08C-919A123A5AB4}">
      <dgm:prSet/>
      <dgm:spPr/>
      <dgm:t>
        <a:bodyPr/>
        <a:lstStyle/>
        <a:p>
          <a:endParaRPr lang="en-US"/>
        </a:p>
      </dgm:t>
    </dgm:pt>
    <dgm:pt modelId="{B905ADAA-B127-42ED-B03D-F8BCFE76F7E4}" type="sibTrans" cxnId="{3775D60B-5F96-4405-A08C-919A123A5AB4}">
      <dgm:prSet/>
      <dgm:spPr/>
      <dgm:t>
        <a:bodyPr/>
        <a:lstStyle/>
        <a:p>
          <a:endParaRPr lang="en-US"/>
        </a:p>
      </dgm:t>
    </dgm:pt>
    <dgm:pt modelId="{CD66564A-FC31-49E8-971B-F002E80F82DF}">
      <dgm:prSet phldrT="[Text]"/>
      <dgm:spPr/>
      <dgm:t>
        <a:bodyPr/>
        <a:lstStyle/>
        <a:p>
          <a:r>
            <a:rPr lang="en-US" b="0" i="0" u="none" strike="noStrike" baseline="0" dirty="0">
              <a:latin typeface="+mj-lt"/>
            </a:rPr>
            <a:t>Tickborne diseases pose a serious threat to the health of dogs and cats in Somerset County. Symptoms of these conditions can be painful and even be life-threatening for pet dogs and cats.</a:t>
          </a:r>
          <a:endParaRPr lang="en-US" dirty="0">
            <a:latin typeface="+mj-lt"/>
          </a:endParaRPr>
        </a:p>
      </dgm:t>
    </dgm:pt>
    <dgm:pt modelId="{93998B42-400D-42B9-B292-C110EFE99C12}" type="parTrans" cxnId="{0E219684-24D3-4D27-B74B-F869BB12DE58}">
      <dgm:prSet/>
      <dgm:spPr/>
      <dgm:t>
        <a:bodyPr/>
        <a:lstStyle/>
        <a:p>
          <a:endParaRPr lang="en-US"/>
        </a:p>
      </dgm:t>
    </dgm:pt>
    <dgm:pt modelId="{98971156-9B33-48BB-B10D-5E8937209621}" type="sibTrans" cxnId="{0E219684-24D3-4D27-B74B-F869BB12DE58}">
      <dgm:prSet/>
      <dgm:spPr/>
      <dgm:t>
        <a:bodyPr/>
        <a:lstStyle/>
        <a:p>
          <a:endParaRPr lang="en-US"/>
        </a:p>
      </dgm:t>
    </dgm:pt>
    <dgm:pt modelId="{CA1F3A02-DC2D-465B-A7F3-A78E7A72303C}">
      <dgm:prSet phldrT="[Text]"/>
      <dgm:spPr/>
      <dgm:t>
        <a:bodyPr/>
        <a:lstStyle/>
        <a:p>
          <a:r>
            <a:rPr lang="en-US" b="0" i="0" u="none" strike="noStrike" baseline="0" dirty="0">
              <a:latin typeface="+mj-lt"/>
            </a:rPr>
            <a:t>In Somerset County, ticks are active year round, with the greatest risk of spreading disease in the spring and early summer.</a:t>
          </a:r>
          <a:endParaRPr lang="en-US" dirty="0">
            <a:latin typeface="+mj-lt"/>
          </a:endParaRPr>
        </a:p>
      </dgm:t>
    </dgm:pt>
    <dgm:pt modelId="{DB9C4B5B-A24A-46EA-A2E4-D64016BEC740}" type="parTrans" cxnId="{BBF487F8-587E-4B6B-87C6-324C6411EA15}">
      <dgm:prSet/>
      <dgm:spPr/>
      <dgm:t>
        <a:bodyPr/>
        <a:lstStyle/>
        <a:p>
          <a:endParaRPr lang="en-US"/>
        </a:p>
      </dgm:t>
    </dgm:pt>
    <dgm:pt modelId="{7AC69CCA-4BCA-4677-9E81-677AEF708D7C}" type="sibTrans" cxnId="{BBF487F8-587E-4B6B-87C6-324C6411EA15}">
      <dgm:prSet/>
      <dgm:spPr/>
      <dgm:t>
        <a:bodyPr/>
        <a:lstStyle/>
        <a:p>
          <a:endParaRPr lang="en-US"/>
        </a:p>
      </dgm:t>
    </dgm:pt>
    <dgm:pt modelId="{39060360-48C9-4990-A9EE-58AA1AB5001E}">
      <dgm:prSet phldrT="[Text]"/>
      <dgm:spPr/>
      <dgm:t>
        <a:bodyPr/>
        <a:lstStyle/>
        <a:p>
          <a:r>
            <a:rPr lang="en-US" dirty="0">
              <a:latin typeface="+mj-lt"/>
            </a:rPr>
            <a:t>There were 70 cases (probable and confirmed) of Lyme disease in </a:t>
          </a:r>
          <a:r>
            <a:rPr lang="en-US" dirty="0">
              <a:solidFill>
                <a:schemeClr val="tx1"/>
              </a:solidFill>
              <a:latin typeface="+mj-lt"/>
            </a:rPr>
            <a:t>Hillsborough this year.</a:t>
          </a:r>
        </a:p>
      </dgm:t>
    </dgm:pt>
    <dgm:pt modelId="{D1FDC561-C994-480C-BCFE-561A606E694B}" type="parTrans" cxnId="{77E9EEB2-B732-40E3-B610-53EE08425CDF}">
      <dgm:prSet/>
      <dgm:spPr/>
      <dgm:t>
        <a:bodyPr/>
        <a:lstStyle/>
        <a:p>
          <a:endParaRPr lang="en-US"/>
        </a:p>
      </dgm:t>
    </dgm:pt>
    <dgm:pt modelId="{D8D0F263-3A33-45E7-A15E-4E19755D4EA5}" type="sibTrans" cxnId="{77E9EEB2-B732-40E3-B610-53EE08425CDF}">
      <dgm:prSet/>
      <dgm:spPr/>
      <dgm:t>
        <a:bodyPr/>
        <a:lstStyle/>
        <a:p>
          <a:endParaRPr lang="en-US"/>
        </a:p>
      </dgm:t>
    </dgm:pt>
    <dgm:pt modelId="{6EB42468-E2F0-4A57-AA7D-C36DEB262632}">
      <dgm:prSet phldrT="[Text]"/>
      <dgm:spPr/>
      <dgm:t>
        <a:bodyPr/>
        <a:lstStyle/>
        <a:p>
          <a:r>
            <a:rPr lang="en-US" dirty="0"/>
            <a:t>Post signage at outdoor spots (walking, biking trails) where ticks are likely to exist</a:t>
          </a:r>
        </a:p>
      </dgm:t>
    </dgm:pt>
    <dgm:pt modelId="{57B0E596-9C43-4B90-931F-DB92FF6F8EAC}" type="parTrans" cxnId="{9315E715-FF2F-439F-90E9-CA9E0159BAE5}">
      <dgm:prSet/>
      <dgm:spPr/>
      <dgm:t>
        <a:bodyPr/>
        <a:lstStyle/>
        <a:p>
          <a:endParaRPr lang="en-US"/>
        </a:p>
      </dgm:t>
    </dgm:pt>
    <dgm:pt modelId="{9506EBC9-A487-459A-9D74-C6A7008CD4A1}" type="sibTrans" cxnId="{9315E715-FF2F-439F-90E9-CA9E0159BAE5}">
      <dgm:prSet/>
      <dgm:spPr/>
      <dgm:t>
        <a:bodyPr/>
        <a:lstStyle/>
        <a:p>
          <a:endParaRPr lang="en-US"/>
        </a:p>
      </dgm:t>
    </dgm:pt>
    <dgm:pt modelId="{C4E878D1-36C7-46AD-B3B1-97DC32EFF4FF}" type="pres">
      <dgm:prSet presAssocID="{2422B5D8-3FE0-4492-8E2C-0D7CA20F7D0E}" presName="linear" presStyleCnt="0">
        <dgm:presLayoutVars>
          <dgm:animLvl val="lvl"/>
          <dgm:resizeHandles val="exact"/>
        </dgm:presLayoutVars>
      </dgm:prSet>
      <dgm:spPr/>
    </dgm:pt>
    <dgm:pt modelId="{8A8388B2-096F-4278-B7E5-7784D1B77B30}" type="pres">
      <dgm:prSet presAssocID="{29401964-C82F-4675-A3B7-95A88813146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AE70107-0723-4EB4-A1DD-68C76C6DB52E}" type="pres">
      <dgm:prSet presAssocID="{29401964-C82F-4675-A3B7-95A888131461}" presName="childText" presStyleLbl="revTx" presStyleIdx="0" presStyleCnt="3">
        <dgm:presLayoutVars>
          <dgm:bulletEnabled val="1"/>
        </dgm:presLayoutVars>
      </dgm:prSet>
      <dgm:spPr/>
    </dgm:pt>
    <dgm:pt modelId="{34B40B6F-B187-405C-A99A-0929BC811C0C}" type="pres">
      <dgm:prSet presAssocID="{4BC73F6E-7CB5-4D8E-9A63-8FF92C56F8A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8F5A96-60FA-47BD-82F6-7F238C5D84C1}" type="pres">
      <dgm:prSet presAssocID="{4BC73F6E-7CB5-4D8E-9A63-8FF92C56F8A4}" presName="childText" presStyleLbl="revTx" presStyleIdx="1" presStyleCnt="3">
        <dgm:presLayoutVars>
          <dgm:bulletEnabled val="1"/>
        </dgm:presLayoutVars>
      </dgm:prSet>
      <dgm:spPr/>
    </dgm:pt>
    <dgm:pt modelId="{C4FECAB4-9F9E-4346-94DE-AFDA48CD70A7}" type="pres">
      <dgm:prSet presAssocID="{1CEA30B5-82CC-497B-8876-2BDDB61AD4B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D034743-38FD-45FF-9A07-D08F94309EC2}" type="pres">
      <dgm:prSet presAssocID="{1CEA30B5-82CC-497B-8876-2BDDB61AD4BE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D7F45A00-2151-4BCD-B999-D2FE399B166D}" type="presOf" srcId="{2422B5D8-3FE0-4492-8E2C-0D7CA20F7D0E}" destId="{C4E878D1-36C7-46AD-B3B1-97DC32EFF4FF}" srcOrd="0" destOrd="0" presId="urn:microsoft.com/office/officeart/2005/8/layout/vList2"/>
    <dgm:cxn modelId="{3775D60B-5F96-4405-A08C-919A123A5AB4}" srcId="{1CEA30B5-82CC-497B-8876-2BDDB61AD4BE}" destId="{FC6CB07B-9631-477D-989A-8238B0E14170}" srcOrd="1" destOrd="0" parTransId="{818375BA-B7FE-4B14-B113-3147C086BDBF}" sibTransId="{B905ADAA-B127-42ED-B03D-F8BCFE76F7E4}"/>
    <dgm:cxn modelId="{9315E715-FF2F-439F-90E9-CA9E0159BAE5}" srcId="{1CEA30B5-82CC-497B-8876-2BDDB61AD4BE}" destId="{6EB42468-E2F0-4A57-AA7D-C36DEB262632}" srcOrd="2" destOrd="0" parTransId="{57B0E596-9C43-4B90-931F-DB92FF6F8EAC}" sibTransId="{9506EBC9-A487-459A-9D74-C6A7008CD4A1}"/>
    <dgm:cxn modelId="{F167BF1C-DD53-4168-A437-63671263CFFF}" type="presOf" srcId="{42F8642A-A635-4D5F-9FE0-ADF09D7180D0}" destId="{B38F5A96-60FA-47BD-82F6-7F238C5D84C1}" srcOrd="0" destOrd="0" presId="urn:microsoft.com/office/officeart/2005/8/layout/vList2"/>
    <dgm:cxn modelId="{4BF4D023-D327-48E5-BF37-BC71BBA21550}" type="presOf" srcId="{4BC73F6E-7CB5-4D8E-9A63-8FF92C56F8A4}" destId="{34B40B6F-B187-405C-A99A-0929BC811C0C}" srcOrd="0" destOrd="0" presId="urn:microsoft.com/office/officeart/2005/8/layout/vList2"/>
    <dgm:cxn modelId="{C0B5F72A-747E-4688-AEDD-777FFD53A173}" srcId="{29401964-C82F-4675-A3B7-95A888131461}" destId="{73D5B768-B292-48E3-A46F-CF2833FD3542}" srcOrd="0" destOrd="0" parTransId="{8E11A4C0-2CD9-463C-B62C-C710F0E14027}" sibTransId="{A4089287-08EC-42DE-94B3-2D664B7F9701}"/>
    <dgm:cxn modelId="{2FCFCD31-7ED4-4711-927F-AF4DCB4F0D8D}" type="presOf" srcId="{39060360-48C9-4990-A9EE-58AA1AB5001E}" destId="{CAE70107-0723-4EB4-A1DD-68C76C6DB52E}" srcOrd="0" destOrd="1" presId="urn:microsoft.com/office/officeart/2005/8/layout/vList2"/>
    <dgm:cxn modelId="{FBE2EB5E-D896-441F-AF12-245E9CF6C2AA}" type="presOf" srcId="{73D5B768-B292-48E3-A46F-CF2833FD3542}" destId="{CAE70107-0723-4EB4-A1DD-68C76C6DB52E}" srcOrd="0" destOrd="0" presId="urn:microsoft.com/office/officeart/2005/8/layout/vList2"/>
    <dgm:cxn modelId="{C41D4E50-AC15-47A4-BF89-FA695A1B5749}" srcId="{4BC73F6E-7CB5-4D8E-9A63-8FF92C56F8A4}" destId="{42F8642A-A635-4D5F-9FE0-ADF09D7180D0}" srcOrd="0" destOrd="0" parTransId="{501B505C-1C47-49DF-B7F0-E528CEACCFB5}" sibTransId="{2FFB423E-7343-4360-9F71-E76CE5F26735}"/>
    <dgm:cxn modelId="{BD150980-EBBD-4006-9D27-46175029D1A6}" srcId="{2422B5D8-3FE0-4492-8E2C-0D7CA20F7D0E}" destId="{29401964-C82F-4675-A3B7-95A888131461}" srcOrd="0" destOrd="0" parTransId="{313B7213-0BD6-4263-8910-25AE667C3279}" sibTransId="{F5F86BBD-291C-424C-AD63-8FE55E0946A4}"/>
    <dgm:cxn modelId="{0E219684-24D3-4D27-B74B-F869BB12DE58}" srcId="{29401964-C82F-4675-A3B7-95A888131461}" destId="{CD66564A-FC31-49E8-971B-F002E80F82DF}" srcOrd="2" destOrd="0" parTransId="{93998B42-400D-42B9-B292-C110EFE99C12}" sibTransId="{98971156-9B33-48BB-B10D-5E8937209621}"/>
    <dgm:cxn modelId="{C7F63F96-B16B-40EF-AAC9-6923EA331EC4}" srcId="{2422B5D8-3FE0-4492-8E2C-0D7CA20F7D0E}" destId="{1CEA30B5-82CC-497B-8876-2BDDB61AD4BE}" srcOrd="2" destOrd="0" parTransId="{4DFE46ED-9013-463B-8976-242BDB8B16F1}" sibTransId="{58A9BE70-1FF6-45C0-9C5B-BF474F7E3C69}"/>
    <dgm:cxn modelId="{256393A5-DDB1-4566-A4E3-07CC0901E61B}" type="presOf" srcId="{FC6CB07B-9631-477D-989A-8238B0E14170}" destId="{ED034743-38FD-45FF-9A07-D08F94309EC2}" srcOrd="0" destOrd="1" presId="urn:microsoft.com/office/officeart/2005/8/layout/vList2"/>
    <dgm:cxn modelId="{B56462AD-4279-467B-B9C0-0C628FD20B86}" srcId="{1CEA30B5-82CC-497B-8876-2BDDB61AD4BE}" destId="{41E57695-8E0D-454E-9E01-5CD44865B822}" srcOrd="0" destOrd="0" parTransId="{360C5A82-54C4-4EC6-BB79-460B55A156CA}" sibTransId="{A3876BAA-F1F8-4EE6-8C36-FC092050B0EE}"/>
    <dgm:cxn modelId="{77E9EEB2-B732-40E3-B610-53EE08425CDF}" srcId="{29401964-C82F-4675-A3B7-95A888131461}" destId="{39060360-48C9-4990-A9EE-58AA1AB5001E}" srcOrd="1" destOrd="0" parTransId="{D1FDC561-C994-480C-BCFE-561A606E694B}" sibTransId="{D8D0F263-3A33-45E7-A15E-4E19755D4EA5}"/>
    <dgm:cxn modelId="{181713BB-CD56-4B00-8C37-89FA62D10D6B}" type="presOf" srcId="{41E57695-8E0D-454E-9E01-5CD44865B822}" destId="{ED034743-38FD-45FF-9A07-D08F94309EC2}" srcOrd="0" destOrd="0" presId="urn:microsoft.com/office/officeart/2005/8/layout/vList2"/>
    <dgm:cxn modelId="{D160B5D3-B223-4D72-B766-E0CC26F68FD3}" srcId="{2422B5D8-3FE0-4492-8E2C-0D7CA20F7D0E}" destId="{4BC73F6E-7CB5-4D8E-9A63-8FF92C56F8A4}" srcOrd="1" destOrd="0" parTransId="{C5A5801E-92F1-4436-BB81-C90AAC8D758F}" sibTransId="{42FA0FF1-61AD-4BA7-9DCF-36CBEB7C0F8C}"/>
    <dgm:cxn modelId="{2552F3DF-9D34-4D01-9844-C78C53407CC4}" type="presOf" srcId="{29401964-C82F-4675-A3B7-95A888131461}" destId="{8A8388B2-096F-4278-B7E5-7784D1B77B30}" srcOrd="0" destOrd="0" presId="urn:microsoft.com/office/officeart/2005/8/layout/vList2"/>
    <dgm:cxn modelId="{8E588AE9-D225-4CCC-A948-918ED6DC258F}" type="presOf" srcId="{CA1F3A02-DC2D-465B-A7F3-A78E7A72303C}" destId="{B38F5A96-60FA-47BD-82F6-7F238C5D84C1}" srcOrd="0" destOrd="1" presId="urn:microsoft.com/office/officeart/2005/8/layout/vList2"/>
    <dgm:cxn modelId="{486750EE-94E1-41C9-A9E3-CB1FA5E71B78}" type="presOf" srcId="{CD66564A-FC31-49E8-971B-F002E80F82DF}" destId="{CAE70107-0723-4EB4-A1DD-68C76C6DB52E}" srcOrd="0" destOrd="2" presId="urn:microsoft.com/office/officeart/2005/8/layout/vList2"/>
    <dgm:cxn modelId="{BBF487F8-587E-4B6B-87C6-324C6411EA15}" srcId="{4BC73F6E-7CB5-4D8E-9A63-8FF92C56F8A4}" destId="{CA1F3A02-DC2D-465B-A7F3-A78E7A72303C}" srcOrd="1" destOrd="0" parTransId="{DB9C4B5B-A24A-46EA-A2E4-D64016BEC740}" sibTransId="{7AC69CCA-4BCA-4677-9E81-677AEF708D7C}"/>
    <dgm:cxn modelId="{CFAA84FE-42F2-4F9D-818C-EE9E108CE9BF}" type="presOf" srcId="{6EB42468-E2F0-4A57-AA7D-C36DEB262632}" destId="{ED034743-38FD-45FF-9A07-D08F94309EC2}" srcOrd="0" destOrd="2" presId="urn:microsoft.com/office/officeart/2005/8/layout/vList2"/>
    <dgm:cxn modelId="{D8E39AFF-B81A-462E-BA25-6EA0A727F633}" type="presOf" srcId="{1CEA30B5-82CC-497B-8876-2BDDB61AD4BE}" destId="{C4FECAB4-9F9E-4346-94DE-AFDA48CD70A7}" srcOrd="0" destOrd="0" presId="urn:microsoft.com/office/officeart/2005/8/layout/vList2"/>
    <dgm:cxn modelId="{5A8C911C-1905-4C57-9BE8-5D6711658FC5}" type="presParOf" srcId="{C4E878D1-36C7-46AD-B3B1-97DC32EFF4FF}" destId="{8A8388B2-096F-4278-B7E5-7784D1B77B30}" srcOrd="0" destOrd="0" presId="urn:microsoft.com/office/officeart/2005/8/layout/vList2"/>
    <dgm:cxn modelId="{1B18D471-910F-4ADF-A2F6-8155D4E879A1}" type="presParOf" srcId="{C4E878D1-36C7-46AD-B3B1-97DC32EFF4FF}" destId="{CAE70107-0723-4EB4-A1DD-68C76C6DB52E}" srcOrd="1" destOrd="0" presId="urn:microsoft.com/office/officeart/2005/8/layout/vList2"/>
    <dgm:cxn modelId="{53B2D6F8-DF05-48EA-9A06-AB4F331AF094}" type="presParOf" srcId="{C4E878D1-36C7-46AD-B3B1-97DC32EFF4FF}" destId="{34B40B6F-B187-405C-A99A-0929BC811C0C}" srcOrd="2" destOrd="0" presId="urn:microsoft.com/office/officeart/2005/8/layout/vList2"/>
    <dgm:cxn modelId="{5AAFB793-39C1-4A4B-823F-364AEE1053D5}" type="presParOf" srcId="{C4E878D1-36C7-46AD-B3B1-97DC32EFF4FF}" destId="{B38F5A96-60FA-47BD-82F6-7F238C5D84C1}" srcOrd="3" destOrd="0" presId="urn:microsoft.com/office/officeart/2005/8/layout/vList2"/>
    <dgm:cxn modelId="{1160BD69-B174-4BF9-BCFF-53CBF12DA717}" type="presParOf" srcId="{C4E878D1-36C7-46AD-B3B1-97DC32EFF4FF}" destId="{C4FECAB4-9F9E-4346-94DE-AFDA48CD70A7}" srcOrd="4" destOrd="0" presId="urn:microsoft.com/office/officeart/2005/8/layout/vList2"/>
    <dgm:cxn modelId="{39649EEF-7ECB-4133-9A01-1993041777AF}" type="presParOf" srcId="{C4E878D1-36C7-46AD-B3B1-97DC32EFF4FF}" destId="{ED034743-38FD-45FF-9A07-D08F94309EC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388B2-096F-4278-B7E5-7784D1B77B30}">
      <dsp:nvSpPr>
        <dsp:cNvPr id="0" name=""/>
        <dsp:cNvSpPr/>
      </dsp:nvSpPr>
      <dsp:spPr>
        <a:xfrm>
          <a:off x="0" y="14846"/>
          <a:ext cx="7228045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Health Impact</a:t>
          </a:r>
        </a:p>
      </dsp:txBody>
      <dsp:txXfrm>
        <a:off x="17134" y="31980"/>
        <a:ext cx="7193777" cy="316732"/>
      </dsp:txXfrm>
    </dsp:sp>
    <dsp:sp modelId="{CAE70107-0723-4EB4-A1DD-68C76C6DB52E}">
      <dsp:nvSpPr>
        <dsp:cNvPr id="0" name=""/>
        <dsp:cNvSpPr/>
      </dsp:nvSpPr>
      <dsp:spPr>
        <a:xfrm>
          <a:off x="0" y="365846"/>
          <a:ext cx="7228045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490" tIns="13970" rIns="78232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Flu can cause mild to severe illness, and at times can lead to death.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Flu levels are HIGH in Somerset County and across the state, much earlier in the year as compared to previous years.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Emergency Department visits are significantly elevated compared to prior years. Hospitals across the country are very full, particularly pediatric units.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School absenteeism is higher than normal.</a:t>
          </a:r>
        </a:p>
      </dsp:txBody>
      <dsp:txXfrm>
        <a:off x="0" y="365846"/>
        <a:ext cx="7228045" cy="993600"/>
      </dsp:txXfrm>
    </dsp:sp>
    <dsp:sp modelId="{34B40B6F-B187-405C-A99A-0929BC811C0C}">
      <dsp:nvSpPr>
        <dsp:cNvPr id="0" name=""/>
        <dsp:cNvSpPr/>
      </dsp:nvSpPr>
      <dsp:spPr>
        <a:xfrm>
          <a:off x="0" y="1359446"/>
          <a:ext cx="7228045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Populations Especially Affected</a:t>
          </a:r>
        </a:p>
      </dsp:txBody>
      <dsp:txXfrm>
        <a:off x="17134" y="1376580"/>
        <a:ext cx="7193777" cy="316732"/>
      </dsp:txXfrm>
    </dsp:sp>
    <dsp:sp modelId="{B38F5A96-60FA-47BD-82F6-7F238C5D84C1}">
      <dsp:nvSpPr>
        <dsp:cNvPr id="0" name=""/>
        <dsp:cNvSpPr/>
      </dsp:nvSpPr>
      <dsp:spPr>
        <a:xfrm>
          <a:off x="0" y="1710446"/>
          <a:ext cx="7228045" cy="978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49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Seniors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Babies and Young children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Pregnant women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Immunocompromised and those with other chronic health conditions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Low-income workers with no paid time off</a:t>
          </a:r>
        </a:p>
      </dsp:txBody>
      <dsp:txXfrm>
        <a:off x="0" y="1710446"/>
        <a:ext cx="7228045" cy="978075"/>
      </dsp:txXfrm>
    </dsp:sp>
    <dsp:sp modelId="{C4FECAB4-9F9E-4346-94DE-AFDA48CD70A7}">
      <dsp:nvSpPr>
        <dsp:cNvPr id="0" name=""/>
        <dsp:cNvSpPr/>
      </dsp:nvSpPr>
      <dsp:spPr>
        <a:xfrm>
          <a:off x="0" y="2688522"/>
          <a:ext cx="7228045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Action Plan</a:t>
          </a:r>
        </a:p>
      </dsp:txBody>
      <dsp:txXfrm>
        <a:off x="17134" y="2705656"/>
        <a:ext cx="7193777" cy="316732"/>
      </dsp:txXfrm>
    </dsp:sp>
    <dsp:sp modelId="{ED034743-38FD-45FF-9A07-D08F94309EC2}">
      <dsp:nvSpPr>
        <dsp:cNvPr id="0" name=""/>
        <dsp:cNvSpPr/>
      </dsp:nvSpPr>
      <dsp:spPr>
        <a:xfrm>
          <a:off x="0" y="3039522"/>
          <a:ext cx="7228045" cy="1459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49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Host flu clinics (~2 per month) and coordinate vaccinations for homebound residents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Offer infection control training at daycare/preschools and long-term care facilities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Promote prevention messages through various channels: wash your hands, cover your cough, stay home when sick, get vaccinated, seek treatment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Partner with local organizations (businesses, schools, pediatricians, affordable/senior housing complexes, faith-based groups, non-profits) to connect residents to services and spread prevention messages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Distribute masks, thermometers, and hand sanitizer to affected populations</a:t>
          </a:r>
        </a:p>
      </dsp:txBody>
      <dsp:txXfrm>
        <a:off x="0" y="3039522"/>
        <a:ext cx="7228045" cy="14593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388B2-096F-4278-B7E5-7784D1B77B30}">
      <dsp:nvSpPr>
        <dsp:cNvPr id="0" name=""/>
        <dsp:cNvSpPr/>
      </dsp:nvSpPr>
      <dsp:spPr>
        <a:xfrm>
          <a:off x="0" y="23824"/>
          <a:ext cx="7280676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Health Impact</a:t>
          </a:r>
        </a:p>
      </dsp:txBody>
      <dsp:txXfrm>
        <a:off x="19419" y="43243"/>
        <a:ext cx="7241838" cy="358962"/>
      </dsp:txXfrm>
    </dsp:sp>
    <dsp:sp modelId="{CAE70107-0723-4EB4-A1DD-68C76C6DB52E}">
      <dsp:nvSpPr>
        <dsp:cNvPr id="0" name=""/>
        <dsp:cNvSpPr/>
      </dsp:nvSpPr>
      <dsp:spPr>
        <a:xfrm>
          <a:off x="0" y="421624"/>
          <a:ext cx="7280676" cy="1337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161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b="0" i="0" u="none" strike="noStrike" kern="1200" baseline="0" dirty="0">
              <a:latin typeface="+mj-lt"/>
            </a:rPr>
            <a:t>In 2019, NJ ranked third in most cases of Lyme Disease, a tickborne illness caused by the bacterium Borrelia burgdorferi and the most common vector-borne disease in the US, in the country and had the second highest rate, with 40.7 cases per 100,000.</a:t>
          </a:r>
          <a:endParaRPr lang="en-US" sz="1300" kern="1200" dirty="0">
            <a:latin typeface="+mj-lt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kern="1200" dirty="0">
              <a:latin typeface="+mj-lt"/>
            </a:rPr>
            <a:t>There were 70 cases (probable and confirmed) of Lyme disease in </a:t>
          </a:r>
          <a:r>
            <a:rPr lang="en-US" sz="1300" kern="1200" dirty="0">
              <a:solidFill>
                <a:schemeClr val="tx1"/>
              </a:solidFill>
              <a:latin typeface="+mj-lt"/>
            </a:rPr>
            <a:t>Hillsborough this year.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b="0" i="0" u="none" strike="noStrike" kern="1200" baseline="0" dirty="0">
              <a:latin typeface="+mj-lt"/>
            </a:rPr>
            <a:t>Tickborne diseases pose a serious threat to the health of dogs and cats in Somerset County. Symptoms of these conditions can be painful and even be life-threatening for pet dogs and cats.</a:t>
          </a:r>
          <a:endParaRPr lang="en-US" sz="1300" kern="1200" dirty="0">
            <a:latin typeface="+mj-lt"/>
          </a:endParaRPr>
        </a:p>
      </dsp:txBody>
      <dsp:txXfrm>
        <a:off x="0" y="421624"/>
        <a:ext cx="7280676" cy="1337219"/>
      </dsp:txXfrm>
    </dsp:sp>
    <dsp:sp modelId="{34B40B6F-B187-405C-A99A-0929BC811C0C}">
      <dsp:nvSpPr>
        <dsp:cNvPr id="0" name=""/>
        <dsp:cNvSpPr/>
      </dsp:nvSpPr>
      <dsp:spPr>
        <a:xfrm>
          <a:off x="0" y="1758844"/>
          <a:ext cx="7280676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Populations Especially Affected</a:t>
          </a:r>
        </a:p>
      </dsp:txBody>
      <dsp:txXfrm>
        <a:off x="19419" y="1778263"/>
        <a:ext cx="7241838" cy="358962"/>
      </dsp:txXfrm>
    </dsp:sp>
    <dsp:sp modelId="{B38F5A96-60FA-47BD-82F6-7F238C5D84C1}">
      <dsp:nvSpPr>
        <dsp:cNvPr id="0" name=""/>
        <dsp:cNvSpPr/>
      </dsp:nvSpPr>
      <dsp:spPr>
        <a:xfrm>
          <a:off x="0" y="2156644"/>
          <a:ext cx="7280676" cy="774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161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kern="1200" dirty="0">
              <a:latin typeface="+mj-lt"/>
            </a:rPr>
            <a:t>People who spend time outdoors – camping, hiking, or working in grassy or wooded environments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b="0" i="0" u="none" strike="noStrike" kern="1200" baseline="0" dirty="0">
              <a:latin typeface="+mj-lt"/>
            </a:rPr>
            <a:t>In Somerset County, ticks are active year round, with the greatest risk of spreading disease in the spring and early summer.</a:t>
          </a:r>
          <a:endParaRPr lang="en-US" sz="1300" kern="1200" dirty="0">
            <a:latin typeface="+mj-lt"/>
          </a:endParaRPr>
        </a:p>
      </dsp:txBody>
      <dsp:txXfrm>
        <a:off x="0" y="2156644"/>
        <a:ext cx="7280676" cy="774180"/>
      </dsp:txXfrm>
    </dsp:sp>
    <dsp:sp modelId="{C4FECAB4-9F9E-4346-94DE-AFDA48CD70A7}">
      <dsp:nvSpPr>
        <dsp:cNvPr id="0" name=""/>
        <dsp:cNvSpPr/>
      </dsp:nvSpPr>
      <dsp:spPr>
        <a:xfrm>
          <a:off x="0" y="2930824"/>
          <a:ext cx="7280676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Action Plan</a:t>
          </a:r>
        </a:p>
      </dsp:txBody>
      <dsp:txXfrm>
        <a:off x="19419" y="2950243"/>
        <a:ext cx="7241838" cy="358962"/>
      </dsp:txXfrm>
    </dsp:sp>
    <dsp:sp modelId="{ED034743-38FD-45FF-9A07-D08F94309EC2}">
      <dsp:nvSpPr>
        <dsp:cNvPr id="0" name=""/>
        <dsp:cNvSpPr/>
      </dsp:nvSpPr>
      <dsp:spPr>
        <a:xfrm>
          <a:off x="0" y="3328624"/>
          <a:ext cx="7280676" cy="1161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161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kern="1200" dirty="0"/>
            <a:t>Promote prevention messages through various channels: check your self/children/pets for ticks, wear long pants, use insect repellant, proper removal techniques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kern="1200" dirty="0"/>
            <a:t>Partner with local organizations (businesses, schools, pediatricians, affordable/senior housing complexes, faith-based groups, non-profits, summer camps) to connect residents to services and spread prevention messages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300" kern="1200" dirty="0"/>
            <a:t>Post signage at outdoor spots (walking, biking trails) where ticks are likely to exist</a:t>
          </a:r>
        </a:p>
      </dsp:txBody>
      <dsp:txXfrm>
        <a:off x="0" y="3328624"/>
        <a:ext cx="7280676" cy="1161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6560245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1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6" name="Google Shape;236;p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949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3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3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6207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91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3" name="Google Shape;353;p9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2963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cf736a3891_0_12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0" name="Google Shape;360;gcf736a3891_0_12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361" name="Google Shape;361;gcf736a3891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6729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d15fdc6fa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d15fdc6fa8_0_0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First round of funding required hiring of a VPOC coordinator(s) and conducting an assessment as well as connect vul populations with services ranging from social services to vaccine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round expands to include a COVID generalist with intentions of the grant continuing into 2023.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Additional grant for vaccination clinics </a:t>
            </a:r>
            <a:endParaRPr/>
          </a:p>
        </p:txBody>
      </p:sp>
      <p:sp>
        <p:nvSpPr>
          <p:cNvPr id="245" name="Google Shape;245;gd15fdc6fa8_0_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1998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p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0186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p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1625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25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6" name="Google Shape;276;p25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994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3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3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029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34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16" name="Google Shape;316;p34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094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3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3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0625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3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3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3032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0" name="Google Shape;20;p3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" name="Google Shape;21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8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8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5"/>
          <p:cNvSpPr txBox="1">
            <a:spLocks noGrp="1"/>
          </p:cNvSpPr>
          <p:nvPr>
            <p:ph type="title"/>
          </p:nvPr>
        </p:nvSpPr>
        <p:spPr>
          <a:xfrm>
            <a:off x="838200" y="41036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8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8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8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8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8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8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yle A">
  <p:cSld name="Content Style A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7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87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87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7" name="Google Shape;97;p87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CB8C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87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7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Style A">
  <p:cSld name="1_Content Style A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8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88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88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88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CB8C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r Thank You Slide : Traditional Logo">
  <p:cSld name="Title or Thank You Slide : Traditional Logo">
    <p:bg>
      <p:bgPr>
        <a:solidFill>
          <a:srgbClr val="4376BB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9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0133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9"/>
          <p:cNvSpPr/>
          <p:nvPr/>
        </p:nvSpPr>
        <p:spPr>
          <a:xfrm>
            <a:off x="-1707848" y="791683"/>
            <a:ext cx="193647" cy="16861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9"/>
          <p:cNvSpPr txBox="1"/>
          <p:nvPr/>
        </p:nvSpPr>
        <p:spPr>
          <a:xfrm>
            <a:off x="1768634" y="173767"/>
            <a:ext cx="104233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Massachusetts Department of Public Health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1392" y="233425"/>
            <a:ext cx="1247157" cy="1256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yle A">
  <p:cSld name="Content Style A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9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9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9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39"/>
          <p:cNvSpPr txBox="1">
            <a:spLocks noGrp="1"/>
          </p:cNvSpPr>
          <p:nvPr>
            <p:ph type="ftr" idx="11"/>
          </p:nvPr>
        </p:nvSpPr>
        <p:spPr>
          <a:xfrm>
            <a:off x="611144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50">
                <a:solidFill>
                  <a:srgbClr val="ACB8C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5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0" name="Google Shape;130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5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4"/>
          <p:cNvSpPr txBox="1">
            <a:spLocks noGrp="1"/>
          </p:cNvSpPr>
          <p:nvPr>
            <p:ph type="title"/>
          </p:nvPr>
        </p:nvSpPr>
        <p:spPr>
          <a:xfrm>
            <a:off x="838200" y="-1530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5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5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5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49" name="Google Shape;149;p5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5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1" name="Google Shape;151;p5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5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5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67" name="Google Shape;167;p5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68" name="Google Shape;168;p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5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5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5" name="Google Shape;175;p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5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5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7" name="Google Shape;187;p5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5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yle A">
  <p:cSld name="Content Style A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3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43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43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5" name="Google Shape;195;p43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ACB8C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r Thank You Slide : 150th Logo">
  <p:cSld name="Title or Thank You Slide : 150th Logo">
    <p:bg>
      <p:bgPr>
        <a:solidFill>
          <a:srgbClr val="4376BB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5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0133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45"/>
          <p:cNvSpPr/>
          <p:nvPr/>
        </p:nvSpPr>
        <p:spPr>
          <a:xfrm>
            <a:off x="-1707848" y="791683"/>
            <a:ext cx="193647" cy="16861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45"/>
          <p:cNvSpPr txBox="1"/>
          <p:nvPr/>
        </p:nvSpPr>
        <p:spPr>
          <a:xfrm>
            <a:off x="1768634" y="173767"/>
            <a:ext cx="104233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Massachusetts Department of Public Health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3521" y="15"/>
            <a:ext cx="1185447" cy="248749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nt Style A">
  <p:cSld name="2_Content Style A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7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7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77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77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ACB8C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7"/>
          <p:cNvSpPr/>
          <p:nvPr/>
        </p:nvSpPr>
        <p:spPr>
          <a:xfrm>
            <a:off x="-110836" y="18031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77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r Thank You Slide : Traditional Logo">
  <p:cSld name="Title or Thank You Slide : Traditional Logo">
    <p:bg>
      <p:bgPr>
        <a:solidFill>
          <a:srgbClr val="4376BB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6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0133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46"/>
          <p:cNvSpPr/>
          <p:nvPr/>
        </p:nvSpPr>
        <p:spPr>
          <a:xfrm>
            <a:off x="-1707848" y="791683"/>
            <a:ext cx="193647" cy="16861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46"/>
          <p:cNvSpPr txBox="1"/>
          <p:nvPr/>
        </p:nvSpPr>
        <p:spPr>
          <a:xfrm>
            <a:off x="1768634" y="173767"/>
            <a:ext cx="104233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Massachusetts Department of Public Health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1392" y="233425"/>
            <a:ext cx="1247157" cy="1256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yle B">
  <p:cSld name="Content Style B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7"/>
          <p:cNvSpPr txBox="1">
            <a:spLocks noGrp="1"/>
          </p:cNvSpPr>
          <p:nvPr>
            <p:ph type="body" idx="1"/>
          </p:nvPr>
        </p:nvSpPr>
        <p:spPr>
          <a:xfrm>
            <a:off x="838201" y="1371600"/>
            <a:ext cx="5181600" cy="4754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8" name="Google Shape;208;p47"/>
          <p:cNvSpPr txBox="1">
            <a:spLocks noGrp="1"/>
          </p:cNvSpPr>
          <p:nvPr>
            <p:ph type="body" idx="2"/>
          </p:nvPr>
        </p:nvSpPr>
        <p:spPr>
          <a:xfrm>
            <a:off x="6172201" y="1371600"/>
            <a:ext cx="5181600" cy="4754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9" name="Google Shape;209;p47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47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1" name="Google Shape;211;p47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ACB8C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2" name="Google Shape;212;p47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yle C">
  <p:cSld name="Content Style C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8"/>
          <p:cNvSpPr txBox="1">
            <a:spLocks noGrp="1"/>
          </p:cNvSpPr>
          <p:nvPr>
            <p:ph type="body" idx="1"/>
          </p:nvPr>
        </p:nvSpPr>
        <p:spPr>
          <a:xfrm>
            <a:off x="839789" y="1097280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5" name="Google Shape;215;p48"/>
          <p:cNvSpPr txBox="1">
            <a:spLocks noGrp="1"/>
          </p:cNvSpPr>
          <p:nvPr>
            <p:ph type="body" idx="2"/>
          </p:nvPr>
        </p:nvSpPr>
        <p:spPr>
          <a:xfrm>
            <a:off x="839789" y="1920238"/>
            <a:ext cx="5157787" cy="429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6" name="Google Shape;216;p48"/>
          <p:cNvSpPr txBox="1">
            <a:spLocks noGrp="1"/>
          </p:cNvSpPr>
          <p:nvPr>
            <p:ph type="body" idx="3"/>
          </p:nvPr>
        </p:nvSpPr>
        <p:spPr>
          <a:xfrm>
            <a:off x="6172203" y="1097280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7" name="Google Shape;217;p48"/>
          <p:cNvSpPr txBox="1">
            <a:spLocks noGrp="1"/>
          </p:cNvSpPr>
          <p:nvPr>
            <p:ph type="body" idx="4"/>
          </p:nvPr>
        </p:nvSpPr>
        <p:spPr>
          <a:xfrm>
            <a:off x="6172203" y="1920238"/>
            <a:ext cx="5183188" cy="429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p48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48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48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1" name="Google Shape;221;p48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ACB8C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nect with DPH">
  <p:cSld name="Connect with DPH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9"/>
          <p:cNvSpPr/>
          <p:nvPr/>
        </p:nvSpPr>
        <p:spPr>
          <a:xfrm>
            <a:off x="0" y="5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49"/>
          <p:cNvSpPr txBox="1"/>
          <p:nvPr/>
        </p:nvSpPr>
        <p:spPr>
          <a:xfrm>
            <a:off x="721905" y="293879"/>
            <a:ext cx="7086601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US" sz="3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Connect with DPH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49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49"/>
          <p:cNvSpPr txBox="1">
            <a:spLocks noGrp="1"/>
          </p:cNvSpPr>
          <p:nvPr>
            <p:ph type="sldNum" idx="12"/>
          </p:nvPr>
        </p:nvSpPr>
        <p:spPr>
          <a:xfrm>
            <a:off x="8756533" y="6492502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5B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49"/>
          <p:cNvSpPr txBox="1">
            <a:spLocks noGrp="1"/>
          </p:cNvSpPr>
          <p:nvPr>
            <p:ph type="ftr" idx="11"/>
          </p:nvPr>
        </p:nvSpPr>
        <p:spPr>
          <a:xfrm>
            <a:off x="611142" y="6510528"/>
            <a:ext cx="3816489" cy="338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ACB8C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28" name="Google Shape;228;p49" descr="C:\Users\ABCohen\AppData\Local\Microsoft\Windows\Temporary Internet Files\Content.IE5\43RR80EE\Twitter_bird_logo_2012.svg[1]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2285" y="1353783"/>
            <a:ext cx="843195" cy="68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49" descr="C:\Users\ABCohen\AppData\Local\Microsoft\Windows\Temporary Internet Files\Content.IE5\75V1FWE6\LinkedIn_logo_initials[1]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5410" y="2423785"/>
            <a:ext cx="838201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49"/>
          <p:cNvSpPr/>
          <p:nvPr/>
        </p:nvSpPr>
        <p:spPr>
          <a:xfrm>
            <a:off x="2423333" y="1401900"/>
            <a:ext cx="9220201" cy="4401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@MassDPH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Massachusetts Department of Public Health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DPH blog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https://blog.mass.gov/publichealth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www.mass.gov/dph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49" descr="C:\Users\ABCohen\AppData\Local\Microsoft\Windows\Temporary Internet Files\Content.Outlook\L5IST9YM\DPHLogo_Blu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9648" y="4887053"/>
            <a:ext cx="1200149" cy="1200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9658" y="3597197"/>
            <a:ext cx="1129705" cy="1129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0" name="Google Shape;40;p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4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7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0"/>
          <p:cNvSpPr txBox="1">
            <a:spLocks noGrp="1"/>
          </p:cNvSpPr>
          <p:nvPr>
            <p:ph type="title"/>
          </p:nvPr>
        </p:nvSpPr>
        <p:spPr>
          <a:xfrm>
            <a:off x="838200" y="-13457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8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1"/>
          <p:cNvSpPr txBox="1">
            <a:spLocks noGrp="1"/>
          </p:cNvSpPr>
          <p:nvPr>
            <p:ph type="title"/>
          </p:nvPr>
        </p:nvSpPr>
        <p:spPr>
          <a:xfrm>
            <a:off x="838200" y="-16134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8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8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2"/>
          <p:cNvSpPr txBox="1">
            <a:spLocks noGrp="1"/>
          </p:cNvSpPr>
          <p:nvPr>
            <p:ph type="title"/>
          </p:nvPr>
        </p:nvSpPr>
        <p:spPr>
          <a:xfrm>
            <a:off x="838200" y="-1530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8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/>
          <p:nvPr/>
        </p:nvSpPr>
        <p:spPr>
          <a:xfrm>
            <a:off x="0" y="6510528"/>
            <a:ext cx="12192000" cy="347472"/>
          </a:xfrm>
          <a:prstGeom prst="rect">
            <a:avLst/>
          </a:prstGeom>
          <a:solidFill>
            <a:srgbClr val="2A3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35"/>
          <p:cNvSpPr/>
          <p:nvPr/>
        </p:nvSpPr>
        <p:spPr>
          <a:xfrm>
            <a:off x="0" y="0"/>
            <a:ext cx="12192000" cy="977549"/>
          </a:xfrm>
          <a:prstGeom prst="rect">
            <a:avLst/>
          </a:prstGeom>
          <a:solidFill>
            <a:srgbClr val="4376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35"/>
          <p:cNvSpPr txBox="1">
            <a:spLocks noGrp="1"/>
          </p:cNvSpPr>
          <p:nvPr>
            <p:ph type="title"/>
          </p:nvPr>
        </p:nvSpPr>
        <p:spPr>
          <a:xfrm>
            <a:off x="838200" y="-1873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Google Shape;114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pgrant@hillsborough-nj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vpgrant@hillsborough-nj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0.png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1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11" Type="http://schemas.openxmlformats.org/officeDocument/2006/relationships/hyperlink" Target="https://mississippitoday.org/2021/08/18/mississippi-covid-19-vaccine-immigrant-communities/" TargetMode="Externa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6.jpeg"/><Relationship Id="rId4" Type="http://schemas.openxmlformats.org/officeDocument/2006/relationships/diagramLayout" Target="../diagrams/layout1.xml"/><Relationship Id="rId9" Type="http://schemas.openxmlformats.org/officeDocument/2006/relationships/hyperlink" Target="https://www.rawpixel.com/image/259632/sick-elderly-staying-hospita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"/>
          <p:cNvSpPr txBox="1">
            <a:spLocks noGrp="1"/>
          </p:cNvSpPr>
          <p:nvPr>
            <p:ph type="title"/>
          </p:nvPr>
        </p:nvSpPr>
        <p:spPr>
          <a:xfrm>
            <a:off x="839788" y="132735"/>
            <a:ext cx="10767193" cy="678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en-US" dirty="0"/>
              <a:t>Executive Summary of Strengthening Local Health Grant</a:t>
            </a:r>
            <a:endParaRPr dirty="0"/>
          </a:p>
        </p:txBody>
      </p:sp>
      <p:sp>
        <p:nvSpPr>
          <p:cNvPr id="239" name="Google Shape;239;p1"/>
          <p:cNvSpPr txBox="1">
            <a:spLocks noGrp="1"/>
          </p:cNvSpPr>
          <p:nvPr>
            <p:ph type="body" idx="2"/>
          </p:nvPr>
        </p:nvSpPr>
        <p:spPr>
          <a:xfrm>
            <a:off x="207817" y="1541317"/>
            <a:ext cx="8084127" cy="4464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73037"/>
              <a:buNone/>
            </a:pPr>
            <a:r>
              <a:rPr lang="en-US" sz="5300" b="0" i="0" u="none" strike="noStrike" dirty="0">
                <a:solidFill>
                  <a:srgbClr val="262626"/>
                </a:solidFill>
              </a:rPr>
              <a:t>Presentation to the Hillsborough Township Committee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7525"/>
              <a:buNone/>
            </a:pPr>
            <a:endParaRPr sz="360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7525"/>
              <a:buNone/>
            </a:pPr>
            <a:r>
              <a:rPr lang="en-US" sz="3600" dirty="0">
                <a:solidFill>
                  <a:srgbClr val="BF9000"/>
                </a:solidFill>
              </a:rPr>
              <a:t>December 13, 2022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17302"/>
              <a:buNone/>
            </a:pPr>
            <a:endParaRPr sz="3300" b="0" i="0" u="none" strike="noStrike" dirty="0">
              <a:solidFill>
                <a:srgbClr val="262626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17302"/>
              <a:buNone/>
            </a:pPr>
            <a:endParaRPr sz="3300" b="0" i="0" u="none" strike="noStrike" dirty="0">
              <a:solidFill>
                <a:srgbClr val="262626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17302"/>
              <a:buNone/>
            </a:pPr>
            <a:r>
              <a:rPr lang="en-US" sz="3300" b="0" i="0" u="none" strike="noStrike" dirty="0">
                <a:solidFill>
                  <a:srgbClr val="262626"/>
                </a:solidFill>
              </a:rPr>
              <a:t>Hillsborough </a:t>
            </a:r>
            <a:r>
              <a:rPr lang="en-US" sz="3300" dirty="0">
                <a:solidFill>
                  <a:srgbClr val="262626"/>
                </a:solidFill>
              </a:rPr>
              <a:t>Community Outreach Team</a:t>
            </a:r>
            <a:endParaRPr sz="3300" b="0" dirty="0">
              <a:solidFill>
                <a:srgbClr val="262626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1"/>
              <a:buNone/>
            </a:pPr>
            <a:r>
              <a:rPr lang="en-US" sz="2600" dirty="0">
                <a:solidFill>
                  <a:srgbClr val="BF9000"/>
                </a:solidFill>
              </a:rPr>
              <a:t>Siobhan Spano, MS, HO, Health Officer</a:t>
            </a:r>
            <a:endParaRPr sz="2600" dirty="0">
              <a:solidFill>
                <a:srgbClr val="BF9000"/>
              </a:solidFill>
            </a:endParaRPr>
          </a:p>
          <a:p>
            <a:pPr marL="0" indent="0">
              <a:spcBef>
                <a:spcPts val="320"/>
              </a:spcBef>
              <a:buClr>
                <a:srgbClr val="BF9000"/>
              </a:buClr>
              <a:buSzPct val="129031"/>
            </a:pPr>
            <a:r>
              <a:rPr lang="it-IT" sz="2600" b="0" i="0" u="none" strike="noStrike" dirty="0">
                <a:solidFill>
                  <a:srgbClr val="BF9000"/>
                </a:solidFill>
              </a:rPr>
              <a:t>Lisa Harrison-Gulla MPH, MAE, HO, REHS, DrPH Candidate</a:t>
            </a:r>
          </a:p>
          <a:p>
            <a:pPr marL="0" lvl="0" indent="0" algn="l" rtl="0"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1"/>
              <a:buNone/>
            </a:pPr>
            <a:r>
              <a:rPr lang="en-US" sz="2600" dirty="0">
                <a:solidFill>
                  <a:srgbClr val="BF9000"/>
                </a:solidFill>
              </a:rPr>
              <a:t>Robin Vlamis, MPH, CHES</a:t>
            </a:r>
            <a:endParaRPr sz="260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r>
              <a:rPr lang="en-US" sz="2600" dirty="0">
                <a:solidFill>
                  <a:srgbClr val="BF9000"/>
                </a:solidFill>
              </a:rPr>
              <a:t>Mary Caputo, RN</a:t>
            </a:r>
            <a:endParaRPr sz="260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r>
              <a:rPr lang="en-US" sz="2600" b="0" i="0" u="none" strike="noStrike" dirty="0">
                <a:solidFill>
                  <a:srgbClr val="BF9000"/>
                </a:solidFill>
              </a:rPr>
              <a:t>Elena Cromeyer, MPH, DrPH Candidate</a:t>
            </a:r>
            <a:endParaRPr sz="2600" b="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r>
              <a:rPr lang="en-US" sz="2600" dirty="0">
                <a:solidFill>
                  <a:srgbClr val="BF9000"/>
                </a:solidFill>
              </a:rPr>
              <a:t>Tiffany Neal, MPH, MCHES</a:t>
            </a:r>
            <a:endParaRPr sz="260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r>
              <a:rPr lang="en-US" sz="2600" dirty="0">
                <a:solidFill>
                  <a:srgbClr val="BF9000"/>
                </a:solidFill>
              </a:rPr>
              <a:t>Rev. Tim Wolf, MA, Pioneer Family Success Center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endParaRPr sz="260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r>
              <a:rPr lang="en-US" sz="2600" u="sng" dirty="0">
                <a:solidFill>
                  <a:srgbClr val="BF9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vpgrant@hillsborough-nj.org</a:t>
            </a:r>
            <a:endParaRPr sz="2600" dirty="0">
              <a:solidFill>
                <a:srgbClr val="BF9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F9000"/>
              </a:buClr>
              <a:buSzPct val="129032"/>
              <a:buNone/>
            </a:pPr>
            <a:endParaRPr sz="2600" dirty="0">
              <a:solidFill>
                <a:srgbClr val="BF9000"/>
              </a:solidFill>
            </a:endParaRPr>
          </a:p>
        </p:txBody>
      </p:sp>
      <p:pic>
        <p:nvPicPr>
          <p:cNvPr id="240" name="Google Shape;24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0900" y="1347475"/>
            <a:ext cx="2304773" cy="2303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40894" y="4035059"/>
            <a:ext cx="2304769" cy="1996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US">
                <a:solidFill>
                  <a:srgbClr val="B5B5B5"/>
                </a:solidFill>
              </a:rPr>
              <a:t>10</a:t>
            </a:fld>
            <a:endParaRPr>
              <a:solidFill>
                <a:srgbClr val="B5B5B5"/>
              </a:solidFill>
            </a:endParaRPr>
          </a:p>
        </p:txBody>
      </p:sp>
      <p:sp>
        <p:nvSpPr>
          <p:cNvPr id="299" name="Google Shape;299;p32"/>
          <p:cNvSpPr txBox="1"/>
          <p:nvPr/>
        </p:nvSpPr>
        <p:spPr>
          <a:xfrm>
            <a:off x="178625" y="233825"/>
            <a:ext cx="113143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Tick-borne Illnesses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3A876DB-6236-2FC0-EE73-4FE130EEEA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3449778"/>
              </p:ext>
            </p:extLst>
          </p:nvPr>
        </p:nvGraphicFramePr>
        <p:xfrm>
          <a:off x="897601" y="1172140"/>
          <a:ext cx="7280676" cy="4513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42BD05F-3304-1CDA-A7CB-550A94C12E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96736" y="1078362"/>
            <a:ext cx="3219808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23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91"/>
          <p:cNvSpPr txBox="1">
            <a:spLocks noGrp="1"/>
          </p:cNvSpPr>
          <p:nvPr>
            <p:ph type="title"/>
          </p:nvPr>
        </p:nvSpPr>
        <p:spPr>
          <a:xfrm>
            <a:off x="838200" y="93887"/>
            <a:ext cx="10515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en-US" dirty="0"/>
              <a:t>Overall Action Plan</a:t>
            </a:r>
            <a:endParaRPr dirty="0"/>
          </a:p>
        </p:txBody>
      </p:sp>
      <p:sp>
        <p:nvSpPr>
          <p:cNvPr id="356" name="Google Shape;356;p91"/>
          <p:cNvSpPr txBox="1">
            <a:spLocks noGrp="1"/>
          </p:cNvSpPr>
          <p:nvPr>
            <p:ph type="body" idx="1"/>
          </p:nvPr>
        </p:nvSpPr>
        <p:spPr>
          <a:xfrm>
            <a:off x="174074" y="1032200"/>
            <a:ext cx="10697125" cy="54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342900" marR="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599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Hillsborough Health Collaborative</a:t>
            </a:r>
            <a:endParaRPr dirty="0"/>
          </a:p>
          <a:p>
            <a:pPr marL="80010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dirty="0"/>
              <a:t>Assist in guiding additional programs to address needs of community</a:t>
            </a:r>
            <a:endParaRPr dirty="0"/>
          </a:p>
          <a:p>
            <a:pPr marL="80010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dirty="0"/>
              <a:t>Connect to groups who work with vulnerable populations (churches, non-profits)</a:t>
            </a:r>
            <a:endParaRPr dirty="0"/>
          </a:p>
          <a:p>
            <a:pPr marL="800100" marR="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dirty="0"/>
              <a:t>Education and outreach at community events</a:t>
            </a:r>
            <a:endParaRPr dirty="0"/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599"/>
              <a:buFont typeface="Arial"/>
              <a:buNone/>
            </a:pPr>
            <a:endParaRPr dirty="0"/>
          </a:p>
          <a:p>
            <a:pPr marL="342900" marR="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599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</a:t>
            </a:r>
            <a:r>
              <a:rPr lang="en-US" dirty="0"/>
              <a:t>/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</a:t>
            </a:r>
            <a:r>
              <a:rPr lang="en-US" dirty="0"/>
              <a:t>Sharing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(school district </a:t>
            </a:r>
            <a:r>
              <a:rPr lang="en-US" dirty="0"/>
              <a:t>e-mails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community events, doctors</a:t>
            </a:r>
            <a:r>
              <a:rPr lang="en-US" dirty="0"/>
              <a:t>’ offices,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media, we</a:t>
            </a:r>
            <a:r>
              <a:rPr lang="en-US" dirty="0"/>
              <a:t>bsite, low-income workers) on topics, including:</a:t>
            </a:r>
            <a:endParaRPr dirty="0"/>
          </a:p>
          <a:p>
            <a:pPr marL="800100" marR="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dirty="0"/>
              <a:t>Where to Get Vaccinated and Tested for COVID/Flu in Hillsborough</a:t>
            </a:r>
            <a:endParaRPr dirty="0"/>
          </a:p>
          <a:p>
            <a:pPr marL="800100" lvl="1" indent="-285749">
              <a:lnSpc>
                <a:spcPct val="100000"/>
              </a:lnSpc>
              <a:spcBef>
                <a:spcPts val="0"/>
              </a:spcBef>
              <a:buSzPct val="1000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Infection Control / Disease Prevention</a:t>
            </a:r>
          </a:p>
          <a:p>
            <a:pPr marL="800100" lvl="1" indent="-285749">
              <a:lnSpc>
                <a:spcPct val="100000"/>
              </a:lnSpc>
              <a:spcBef>
                <a:spcPts val="0"/>
              </a:spcBef>
              <a:buSzPct val="1000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Vaccine Hesitancy</a:t>
            </a:r>
            <a:endParaRPr dirty="0"/>
          </a:p>
          <a:p>
            <a:pPr marL="800100" marR="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dirty="0"/>
              <a:t>Explanation of isolation / quarantine guidance</a:t>
            </a:r>
            <a:endParaRPr dirty="0"/>
          </a:p>
          <a:p>
            <a:pPr marL="800100" marR="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dirty="0"/>
              <a:t>Avoiding and identifying ticks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93548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Vaccination Clinics </a:t>
            </a:r>
            <a:r>
              <a:rPr lang="en-US" dirty="0"/>
              <a:t>(Boosters, Ages 5+) and Homebound Visit Coordination</a:t>
            </a: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endParaRPr lang="en-US" sz="2700" dirty="0"/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r>
              <a:rPr lang="en-US" sz="2700" dirty="0"/>
              <a:t>COVID home test kit distribution</a:t>
            </a:r>
          </a:p>
          <a:p>
            <a:pPr marL="800100" lvl="1" indent="-313402">
              <a:lnSpc>
                <a:spcPct val="100000"/>
              </a:lnSpc>
              <a:spcBef>
                <a:spcPts val="0"/>
              </a:spcBef>
              <a:buSzPct val="110599"/>
            </a:pPr>
            <a:r>
              <a:rPr lang="en-US" sz="2500" dirty="0"/>
              <a:t>Social service clients, Seniors</a:t>
            </a:r>
          </a:p>
          <a:p>
            <a:pPr marL="800100" lvl="1" indent="-313402">
              <a:lnSpc>
                <a:spcPct val="100000"/>
              </a:lnSpc>
              <a:spcBef>
                <a:spcPts val="0"/>
              </a:spcBef>
              <a:buSzPct val="110599"/>
            </a:pPr>
            <a:r>
              <a:rPr lang="en-US" sz="2500" dirty="0"/>
              <a:t>Apt complexes with affordable housing</a:t>
            </a:r>
          </a:p>
          <a:p>
            <a:pPr marL="800100" lvl="1" indent="-313402">
              <a:lnSpc>
                <a:spcPct val="100000"/>
              </a:lnSpc>
              <a:spcBef>
                <a:spcPts val="0"/>
              </a:spcBef>
              <a:buSzPct val="110599"/>
            </a:pPr>
            <a:r>
              <a:rPr lang="en-US" sz="2500" dirty="0"/>
              <a:t>Businesses: Food service, manufacturers, personal care, home health aides</a:t>
            </a:r>
          </a:p>
          <a:p>
            <a:pPr marL="800100" lvl="1" indent="-313402">
              <a:lnSpc>
                <a:spcPct val="100000"/>
              </a:lnSpc>
              <a:spcBef>
                <a:spcPts val="0"/>
              </a:spcBef>
              <a:buSzPct val="110599"/>
            </a:pPr>
            <a:r>
              <a:rPr lang="en-US" sz="2500" dirty="0"/>
              <a:t>Long Term Care Facilities and Group homes</a:t>
            </a: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Emergency Preparedness</a:t>
            </a:r>
            <a:endParaRPr dirty="0"/>
          </a:p>
          <a:p>
            <a:pPr marL="80010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AAR</a:t>
            </a:r>
            <a:endParaRPr dirty="0"/>
          </a:p>
          <a:p>
            <a:pPr marL="800100" lvl="1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Designing guides/documents to be used in future emergencies</a:t>
            </a:r>
            <a:endParaRPr dirty="0"/>
          </a:p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93548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Connecting Residents to Social Supports</a:t>
            </a: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endParaRPr dirty="0"/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r>
              <a:rPr lang="en-US" sz="2800" dirty="0"/>
              <a:t>Community Resource Directory Distribution</a:t>
            </a:r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endParaRPr dirty="0"/>
          </a:p>
          <a:p>
            <a:pPr marL="342900" lvl="0" indent="-3134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599"/>
              <a:buChar char="•"/>
            </a:pPr>
            <a:r>
              <a:rPr lang="en-US" dirty="0"/>
              <a:t>Continued Data Collection and Assessments</a:t>
            </a:r>
            <a:endParaRPr sz="2800" dirty="0"/>
          </a:p>
        </p:txBody>
      </p:sp>
      <p:pic>
        <p:nvPicPr>
          <p:cNvPr id="357" name="Google Shape;357;p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29026" y="4091478"/>
            <a:ext cx="3584760" cy="17923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cf736a3891_0_122"/>
          <p:cNvSpPr txBox="1"/>
          <p:nvPr/>
        </p:nvSpPr>
        <p:spPr>
          <a:xfrm>
            <a:off x="2503500" y="5008391"/>
            <a:ext cx="7185000" cy="141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Questions? Please contact:</a:t>
            </a:r>
            <a:endParaRPr sz="1600" b="0" i="0" u="none" strike="noStrike" cap="none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HILLSBOROUGH HEALTH COLLABORATIVE</a:t>
            </a:r>
            <a:endParaRPr sz="1600" b="0" i="0" u="none" strike="noStrike" cap="none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908-369-5652</a:t>
            </a:r>
            <a:endParaRPr sz="1600" b="0" i="0" u="none" strike="noStrike" cap="none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sng" strike="noStrike" cap="none" dirty="0">
                <a:solidFill>
                  <a:schemeClr val="hlink"/>
                </a:solidFill>
                <a:latin typeface="Libre Franklin"/>
                <a:ea typeface="Libre Franklin"/>
                <a:cs typeface="Libre Franklin"/>
                <a:sym typeface="Libre Franklin"/>
                <a:hlinkClick r:id="rId3"/>
              </a:rPr>
              <a:t>vpgrant@hillsborough-nj.org</a:t>
            </a:r>
            <a:endParaRPr sz="1600" b="0" i="0" u="none" strike="noStrike" cap="none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365" name="Google Shape;365;gcf736a3891_0_1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80993" y="4305138"/>
            <a:ext cx="2756925" cy="1884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gcf736a3891_0_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4082" y="4058706"/>
            <a:ext cx="2339674" cy="213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895778B-42F9-8A8E-416D-2E14915EA2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4610" y="1288021"/>
            <a:ext cx="3245528" cy="3245528"/>
          </a:xfrm>
          <a:prstGeom prst="rect">
            <a:avLst/>
          </a:prstGeom>
        </p:spPr>
      </p:pic>
      <p:sp>
        <p:nvSpPr>
          <p:cNvPr id="4" name="Google Shape;355;p91">
            <a:extLst>
              <a:ext uri="{FF2B5EF4-FFF2-40B4-BE49-F238E27FC236}">
                <a16:creationId xmlns:a16="http://schemas.microsoft.com/office/drawing/2014/main" id="{5E9C6351-1D67-2C90-10D2-46EE77D33DF6}"/>
              </a:ext>
            </a:extLst>
          </p:cNvPr>
          <p:cNvSpPr txBox="1">
            <a:spLocks/>
          </p:cNvSpPr>
          <p:nvPr/>
        </p:nvSpPr>
        <p:spPr>
          <a:xfrm>
            <a:off x="838200" y="93887"/>
            <a:ext cx="10515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buClr>
                <a:schemeClr val="lt1"/>
              </a:buClr>
              <a:buSzPts val="3200"/>
              <a:buFont typeface="Calibri"/>
              <a:buNone/>
            </a:pPr>
            <a:r>
              <a:rPr lang="en-US" sz="32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d15fdc6fa8_0_0"/>
          <p:cNvSpPr txBox="1">
            <a:spLocks noGrp="1"/>
          </p:cNvSpPr>
          <p:nvPr>
            <p:ph type="title"/>
          </p:nvPr>
        </p:nvSpPr>
        <p:spPr>
          <a:xfrm>
            <a:off x="838200" y="93887"/>
            <a:ext cx="10515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en-US"/>
              <a:t>Background</a:t>
            </a:r>
            <a:endParaRPr/>
          </a:p>
        </p:txBody>
      </p:sp>
      <p:sp>
        <p:nvSpPr>
          <p:cNvPr id="248" name="Google Shape;248;gd15fdc6fa8_0_0"/>
          <p:cNvSpPr txBox="1">
            <a:spLocks noGrp="1"/>
          </p:cNvSpPr>
          <p:nvPr>
            <p:ph type="body" idx="1"/>
          </p:nvPr>
        </p:nvSpPr>
        <p:spPr>
          <a:xfrm>
            <a:off x="570578" y="1443475"/>
            <a:ext cx="6579000" cy="35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Grant Funding</a:t>
            </a:r>
            <a:endParaRPr dirty="0"/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December 2020</a:t>
            </a:r>
            <a:endParaRPr dirty="0"/>
          </a:p>
          <a:p>
            <a:pPr marL="13716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Strengthening Local Public Health Capacity (NJDOH pass-through from CDC)</a:t>
            </a:r>
            <a:endParaRPr dirty="0"/>
          </a:p>
          <a:p>
            <a:pPr marL="13716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Funding through June 30, 2021</a:t>
            </a:r>
            <a:endParaRPr dirty="0"/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July 2021 – June 2022</a:t>
            </a:r>
            <a:endParaRPr dirty="0"/>
          </a:p>
          <a:p>
            <a:pPr marL="13716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Strengthening Local Public Health</a:t>
            </a:r>
            <a:endParaRPr dirty="0"/>
          </a:p>
          <a:p>
            <a:pPr marL="13716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Vaccination Supplemental Funding Grant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July 2022 – June 2023</a:t>
            </a:r>
          </a:p>
          <a:p>
            <a:pPr marL="13716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Strengthening Local Public Health</a:t>
            </a:r>
          </a:p>
          <a:p>
            <a:pPr lvl="2">
              <a:spcBef>
                <a:spcPts val="0"/>
              </a:spcBef>
              <a:buFont typeface="Arial"/>
              <a:buChar char="○"/>
            </a:pPr>
            <a:r>
              <a:rPr lang="en-US" dirty="0"/>
              <a:t>Vaccination Supplemental Funding Grant</a:t>
            </a:r>
          </a:p>
          <a:p>
            <a:pPr marL="1371600" lvl="2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endParaRPr lang="en-US" dirty="0"/>
          </a:p>
        </p:txBody>
      </p:sp>
      <p:pic>
        <p:nvPicPr>
          <p:cNvPr id="249" name="Google Shape;249;gd15fdc6fa8_0_0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15429" y="3902457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d15fdc6fa8_0_0" descr="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24354" y="2281220"/>
            <a:ext cx="2030421" cy="1210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d15fdc6fa8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63875" y="1140264"/>
            <a:ext cx="3390900" cy="64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"/>
          <p:cNvSpPr txBox="1">
            <a:spLocks noGrp="1"/>
          </p:cNvSpPr>
          <p:nvPr>
            <p:ph type="title"/>
          </p:nvPr>
        </p:nvSpPr>
        <p:spPr>
          <a:xfrm>
            <a:off x="838200" y="93887"/>
            <a:ext cx="10515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en-US" dirty="0"/>
              <a:t>Updated Rapid Public Health Assessment</a:t>
            </a:r>
            <a:endParaRPr dirty="0"/>
          </a:p>
        </p:txBody>
      </p:sp>
      <p:sp>
        <p:nvSpPr>
          <p:cNvPr id="258" name="Google Shape;258;p2"/>
          <p:cNvSpPr txBox="1">
            <a:spLocks noGrp="1"/>
          </p:cNvSpPr>
          <p:nvPr>
            <p:ph type="body" idx="1"/>
          </p:nvPr>
        </p:nvSpPr>
        <p:spPr>
          <a:xfrm>
            <a:off x="228675" y="1250575"/>
            <a:ext cx="8267255" cy="49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5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Timing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Conducted </a:t>
            </a:r>
            <a:r>
              <a:rPr lang="en-US" dirty="0"/>
              <a:t>in September 2022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5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5"/>
              <a:buChar char="•"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COVID-19, Influenza, Tick-borne illnesses,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5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dirty="0"/>
              <a:t>other local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health disparities for future planning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5"/>
              <a:buNone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5"/>
              <a:buChar char="•"/>
            </a:pPr>
            <a:r>
              <a:rPr lang="en-US" b="1" dirty="0"/>
              <a:t>Goals</a:t>
            </a:r>
            <a:r>
              <a:rPr lang="en-US" dirty="0"/>
              <a:t>: 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1"/>
            <a:r>
              <a:rPr lang="en-US" sz="1800" dirty="0"/>
              <a:t>Define and categorize populations disproportionately affected; </a:t>
            </a:r>
          </a:p>
          <a:p>
            <a:pPr lvl="1"/>
            <a:r>
              <a:rPr lang="en-US" sz="1800" dirty="0"/>
              <a:t>Detail the community demographics; </a:t>
            </a:r>
          </a:p>
          <a:p>
            <a:pPr lvl="1"/>
            <a:r>
              <a:rPr lang="en-US" sz="1800" dirty="0"/>
              <a:t>Describe the populations in need, health disparities, and community impacts of COVID-19, flu, and tick-borne illnesses; </a:t>
            </a:r>
          </a:p>
          <a:p>
            <a:pPr lvl="1"/>
            <a:r>
              <a:rPr lang="en-US" sz="1800" dirty="0"/>
              <a:t>List community agencies that provide support to these disproportionately affected populations; and</a:t>
            </a:r>
          </a:p>
          <a:p>
            <a:pPr lvl="1"/>
            <a:r>
              <a:rPr lang="en-US" sz="1800" dirty="0"/>
              <a:t>Summarize key findings and priorities.</a:t>
            </a:r>
          </a:p>
        </p:txBody>
      </p:sp>
      <p:pic>
        <p:nvPicPr>
          <p:cNvPr id="3" name="Picture 2" descr="A group of multi colored wooden stick figures">
            <a:extLst>
              <a:ext uri="{FF2B5EF4-FFF2-40B4-BE49-F238E27FC236}">
                <a16:creationId xmlns:a16="http://schemas.microsoft.com/office/drawing/2014/main" id="{2C82A528-8FD7-BCAE-0321-8CDF435EF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7442" y="1765480"/>
            <a:ext cx="3399422" cy="23570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"/>
          <p:cNvSpPr txBox="1">
            <a:spLocks noGrp="1"/>
          </p:cNvSpPr>
          <p:nvPr>
            <p:ph type="title"/>
          </p:nvPr>
        </p:nvSpPr>
        <p:spPr>
          <a:xfrm>
            <a:off x="838200" y="93887"/>
            <a:ext cx="10515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</a:pPr>
            <a:r>
              <a:rPr lang="en-US" dirty="0"/>
              <a:t>Updated Rapid Public Health Assessment</a:t>
            </a:r>
            <a:endParaRPr dirty="0"/>
          </a:p>
        </p:txBody>
      </p:sp>
      <p:sp>
        <p:nvSpPr>
          <p:cNvPr id="258" name="Google Shape;258;p2"/>
          <p:cNvSpPr txBox="1">
            <a:spLocks noGrp="1"/>
          </p:cNvSpPr>
          <p:nvPr>
            <p:ph type="body" idx="1"/>
          </p:nvPr>
        </p:nvSpPr>
        <p:spPr>
          <a:xfrm>
            <a:off x="228675" y="1250575"/>
            <a:ext cx="10754400" cy="49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5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5"/>
              <a:buChar char="•"/>
            </a:pPr>
            <a:r>
              <a:rPr lang="en-US" dirty="0"/>
              <a:t>Methods:</a:t>
            </a:r>
            <a:endParaRPr dirty="0"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Review and update all data sources</a:t>
            </a:r>
            <a:endParaRPr dirty="0"/>
          </a:p>
          <a:p>
            <a:pPr marL="914400" lvl="1" indent="-35216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○"/>
            </a:pPr>
            <a:r>
              <a:rPr lang="en-US" dirty="0"/>
              <a:t>Solicited feedback from Health Collaborative and </a:t>
            </a:r>
          </a:p>
          <a:p>
            <a:pPr marL="562233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None/>
            </a:pPr>
            <a:r>
              <a:rPr lang="en-US" dirty="0"/>
              <a:t>	key leaders:</a:t>
            </a:r>
            <a:endParaRPr dirty="0"/>
          </a:p>
          <a:p>
            <a:pPr marL="1371600" lvl="2" indent="-35216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lang="en-US" dirty="0"/>
              <a:t>Hillsborough-Millstone Municipal Alliance</a:t>
            </a:r>
            <a:endParaRPr dirty="0"/>
          </a:p>
          <a:p>
            <a:pPr marL="1371600" lvl="2" indent="-35216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lang="en-US" dirty="0"/>
              <a:t>Hillsborough School Principals and School Nurses</a:t>
            </a:r>
            <a:endParaRPr dirty="0"/>
          </a:p>
          <a:p>
            <a:pPr marL="1371600" lvl="2" indent="-35216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lang="en-US" dirty="0"/>
              <a:t>Faith Based Leaders</a:t>
            </a:r>
            <a:endParaRPr dirty="0"/>
          </a:p>
          <a:p>
            <a:pPr marL="1371600" lvl="2" indent="-35216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6"/>
              <a:buChar char="•"/>
            </a:pPr>
            <a:r>
              <a:rPr lang="en-US" dirty="0"/>
              <a:t>Hillsborough Social Services and Business Advocate</a:t>
            </a:r>
            <a:endParaRPr dirty="0"/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Update findings and recommendations</a:t>
            </a:r>
            <a:endParaRPr dirty="0"/>
          </a:p>
        </p:txBody>
      </p:sp>
      <p:pic>
        <p:nvPicPr>
          <p:cNvPr id="259" name="Google Shape;25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68020" y="3710556"/>
            <a:ext cx="3279932" cy="23471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567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5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US">
                <a:solidFill>
                  <a:srgbClr val="B5B5B5"/>
                </a:solidFill>
              </a:rPr>
              <a:t>5</a:t>
            </a:fld>
            <a:endParaRPr>
              <a:solidFill>
                <a:srgbClr val="B5B5B5"/>
              </a:solidFill>
            </a:endParaRPr>
          </a:p>
        </p:txBody>
      </p:sp>
      <p:sp>
        <p:nvSpPr>
          <p:cNvPr id="279" name="Google Shape;279;p25"/>
          <p:cNvSpPr txBox="1"/>
          <p:nvPr/>
        </p:nvSpPr>
        <p:spPr>
          <a:xfrm>
            <a:off x="178625" y="233825"/>
            <a:ext cx="113143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Impacts of COVID-19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0" name="Google Shape;280;p25"/>
          <p:cNvGrpSpPr/>
          <p:nvPr/>
        </p:nvGrpSpPr>
        <p:grpSpPr>
          <a:xfrm>
            <a:off x="1124528" y="1076923"/>
            <a:ext cx="8127998" cy="5412493"/>
            <a:chOff x="1" y="3086"/>
            <a:chExt cx="8127998" cy="5412493"/>
          </a:xfrm>
        </p:grpSpPr>
        <p:sp>
          <p:nvSpPr>
            <p:cNvPr id="281" name="Google Shape;281;p25"/>
            <p:cNvSpPr/>
            <p:nvPr/>
          </p:nvSpPr>
          <p:spPr>
            <a:xfrm rot="5400000">
              <a:off x="-289718" y="292805"/>
              <a:ext cx="1931458" cy="1352020"/>
            </a:xfrm>
            <a:prstGeom prst="chevron">
              <a:avLst>
                <a:gd name="adj" fmla="val 50000"/>
              </a:avLst>
            </a:prstGeom>
            <a:solidFill>
              <a:srgbClr val="4372C3"/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25"/>
            <p:cNvSpPr txBox="1"/>
            <p:nvPr/>
          </p:nvSpPr>
          <p:spPr>
            <a:xfrm>
              <a:off x="1" y="679096"/>
              <a:ext cx="1352020" cy="579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150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Physical and Mental Health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5"/>
            <p:cNvSpPr/>
            <p:nvPr/>
          </p:nvSpPr>
          <p:spPr>
            <a:xfrm rot="5400000">
              <a:off x="4112286" y="-2757179"/>
              <a:ext cx="1255447" cy="677597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019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5"/>
            <p:cNvSpPr txBox="1"/>
            <p:nvPr/>
          </p:nvSpPr>
          <p:spPr>
            <a:xfrm>
              <a:off x="1352020" y="64373"/>
              <a:ext cx="6714693" cy="1132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8225" tIns="6975" rIns="6975" bIns="6975" anchor="ctr" anchorCtr="0">
              <a:noAutofit/>
            </a:bodyPr>
            <a:lstStyle/>
            <a:p>
              <a:pPr marL="57150" marR="0" lvl="1" indent="-82550" algn="l" rtl="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As of Dec 2022: Total reported cases – 11,387 (actual cases much higher); Deaths - 113</a:t>
              </a:r>
            </a:p>
            <a:p>
              <a:pPr marL="57150" marR="0" lvl="1" indent="-82550" algn="l" rtl="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Severe disease and death burden much higher in seniors. 90% of deaths were in people over 65.</a:t>
              </a:r>
            </a:p>
            <a:p>
              <a:pPr marL="57150" marR="0" lvl="1" indent="-82550" algn="l" rtl="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Mental and emotional toll in both children and adults</a:t>
              </a:r>
              <a:r>
                <a:rPr lang="en-US" sz="1200" dirty="0">
                  <a:solidFill>
                    <a:schemeClr val="tx1"/>
                  </a:solidFill>
                </a:rPr>
                <a:t>,</a:t>
              </a: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 but continued lack of access to mental health practitioners</a:t>
              </a:r>
              <a:endParaRPr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57150" marR="0" lvl="1" indent="-82550" algn="l" rtl="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Falling behind in childhood immunizations</a:t>
              </a:r>
              <a:endParaRPr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25"/>
            <p:cNvSpPr/>
            <p:nvPr/>
          </p:nvSpPr>
          <p:spPr>
            <a:xfrm rot="5400000">
              <a:off x="-289718" y="2033323"/>
              <a:ext cx="1931458" cy="1352020"/>
            </a:xfrm>
            <a:prstGeom prst="chevron">
              <a:avLst>
                <a:gd name="adj" fmla="val 50000"/>
              </a:avLst>
            </a:prstGeom>
            <a:solidFill>
              <a:srgbClr val="4372C3"/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25"/>
            <p:cNvSpPr txBox="1"/>
            <p:nvPr/>
          </p:nvSpPr>
          <p:spPr>
            <a:xfrm>
              <a:off x="1" y="2419614"/>
              <a:ext cx="1352020" cy="579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150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Education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25"/>
            <p:cNvSpPr/>
            <p:nvPr/>
          </p:nvSpPr>
          <p:spPr>
            <a:xfrm rot="5400000">
              <a:off x="4112286" y="-968376"/>
              <a:ext cx="1255447" cy="677597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019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25"/>
            <p:cNvSpPr txBox="1"/>
            <p:nvPr/>
          </p:nvSpPr>
          <p:spPr>
            <a:xfrm>
              <a:off x="1353908" y="1835541"/>
              <a:ext cx="6714600" cy="113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8875" rIns="8875" bIns="8875" anchor="ctr" anchorCtr="0">
              <a:noAutofit/>
            </a:bodyPr>
            <a:lstStyle/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sz="1300" dirty="0"/>
                <a:t>National trends show that the pandemic resulted in negative impacts on learning and test scores during the last 2 years. 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sz="1300" dirty="0"/>
                <a:t>Anecdotally, school staff have observed a gap in maturity and social-emotional development among students because of the pandemic.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sz="1300" dirty="0"/>
                <a:t>Current district guidelines require students who test positive for COVID to stay home for 5 days, which will impact their learning.</a:t>
              </a:r>
            </a:p>
          </p:txBody>
        </p:sp>
        <p:sp>
          <p:nvSpPr>
            <p:cNvPr id="289" name="Google Shape;289;p25"/>
            <p:cNvSpPr/>
            <p:nvPr/>
          </p:nvSpPr>
          <p:spPr>
            <a:xfrm rot="5400000">
              <a:off x="-289718" y="3773840"/>
              <a:ext cx="1931458" cy="1352020"/>
            </a:xfrm>
            <a:prstGeom prst="chevron">
              <a:avLst>
                <a:gd name="adj" fmla="val 50000"/>
              </a:avLst>
            </a:prstGeom>
            <a:solidFill>
              <a:srgbClr val="4372C3"/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25"/>
            <p:cNvSpPr txBox="1"/>
            <p:nvPr/>
          </p:nvSpPr>
          <p:spPr>
            <a:xfrm>
              <a:off x="1" y="4160131"/>
              <a:ext cx="1352020" cy="579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150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Employment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25"/>
            <p:cNvSpPr/>
            <p:nvPr/>
          </p:nvSpPr>
          <p:spPr>
            <a:xfrm rot="5400000">
              <a:off x="4112286" y="723856"/>
              <a:ext cx="1255447" cy="677597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019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5"/>
            <p:cNvSpPr txBox="1"/>
            <p:nvPr/>
          </p:nvSpPr>
          <p:spPr>
            <a:xfrm>
              <a:off x="1352020" y="3545408"/>
              <a:ext cx="6714693" cy="1132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8875" rIns="8875" bIns="8875" anchor="ctr" anchorCtr="0">
              <a:noAutofit/>
            </a:bodyPr>
            <a:lstStyle/>
            <a:p>
              <a:pPr marL="114300" marR="0" lvl="1" indent="-1079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Large uptick in business development in the last 6 months</a:t>
              </a:r>
            </a:p>
            <a:p>
              <a:pPr marL="114300" marR="0" lvl="1" indent="-1079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Shortage of workers in many settings: retail, daycare, restaurants, long term care, etc.</a:t>
              </a:r>
              <a:endParaRPr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10795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Harder for Latinos without documentation to secure employment as well as services</a:t>
              </a:r>
              <a:endParaRPr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10795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General lack of access to employment and workforce development services for young adults after high school graduation.</a:t>
              </a:r>
            </a:p>
            <a:p>
              <a:pPr marL="114300" marR="0" lvl="1" indent="-10795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Long Term Care Facilities having difficulty getting staff members to be vaccinated; difficult to find replacement staff</a:t>
              </a:r>
              <a:endParaRPr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US">
                <a:solidFill>
                  <a:srgbClr val="B5B5B5"/>
                </a:solidFill>
              </a:rPr>
              <a:t>6</a:t>
            </a:fld>
            <a:endParaRPr>
              <a:solidFill>
                <a:srgbClr val="B5B5B5"/>
              </a:solidFill>
            </a:endParaRPr>
          </a:p>
        </p:txBody>
      </p:sp>
      <p:sp>
        <p:nvSpPr>
          <p:cNvPr id="299" name="Google Shape;299;p32"/>
          <p:cNvSpPr txBox="1"/>
          <p:nvPr/>
        </p:nvSpPr>
        <p:spPr>
          <a:xfrm>
            <a:off x="178625" y="233825"/>
            <a:ext cx="113143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Impacts of COVID-19 (cont’d)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0" name="Google Shape;300;p32"/>
          <p:cNvGrpSpPr/>
          <p:nvPr/>
        </p:nvGrpSpPr>
        <p:grpSpPr>
          <a:xfrm>
            <a:off x="1124528" y="1076923"/>
            <a:ext cx="8127998" cy="5412493"/>
            <a:chOff x="1" y="3086"/>
            <a:chExt cx="8127998" cy="5412493"/>
          </a:xfrm>
        </p:grpSpPr>
        <p:sp>
          <p:nvSpPr>
            <p:cNvPr id="301" name="Google Shape;301;p32"/>
            <p:cNvSpPr/>
            <p:nvPr/>
          </p:nvSpPr>
          <p:spPr>
            <a:xfrm rot="5400000">
              <a:off x="-289718" y="292805"/>
              <a:ext cx="1931458" cy="1352020"/>
            </a:xfrm>
            <a:prstGeom prst="chevron">
              <a:avLst>
                <a:gd name="adj" fmla="val 50000"/>
              </a:avLst>
            </a:prstGeom>
            <a:solidFill>
              <a:srgbClr val="4372C3"/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32"/>
            <p:cNvSpPr txBox="1"/>
            <p:nvPr/>
          </p:nvSpPr>
          <p:spPr>
            <a:xfrm>
              <a:off x="1" y="679096"/>
              <a:ext cx="1352020" cy="579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150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Human/Social Services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32"/>
            <p:cNvSpPr/>
            <p:nvPr/>
          </p:nvSpPr>
          <p:spPr>
            <a:xfrm rot="5400000">
              <a:off x="4112286" y="-2757179"/>
              <a:ext cx="1255447" cy="677597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019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32"/>
            <p:cNvSpPr txBox="1"/>
            <p:nvPr/>
          </p:nvSpPr>
          <p:spPr>
            <a:xfrm>
              <a:off x="1352020" y="64373"/>
              <a:ext cx="6714693" cy="1132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0150" rIns="10150" bIns="1015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Social Services noted an increase in requests for food in period of April to Sept in 2022 versus same period in 2021</a:t>
              </a: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The American Rescue Plan Act (ARPA) funds are no longer available and low-income housing needs continue to be great. There is some local money available for Ida recovery through the Somerset Area Disaster Recovery Committee (SADRC).</a:t>
              </a:r>
              <a:endParaRPr sz="1200" dirty="0">
                <a:solidFill>
                  <a:schemeClr val="tx1"/>
                </a:solidFill>
              </a:endParaRPr>
            </a:p>
          </p:txBody>
        </p:sp>
        <p:sp>
          <p:nvSpPr>
            <p:cNvPr id="305" name="Google Shape;305;p32"/>
            <p:cNvSpPr/>
            <p:nvPr/>
          </p:nvSpPr>
          <p:spPr>
            <a:xfrm rot="5400000">
              <a:off x="-289718" y="2033323"/>
              <a:ext cx="1931458" cy="1352020"/>
            </a:xfrm>
            <a:prstGeom prst="chevron">
              <a:avLst>
                <a:gd name="adj" fmla="val 50000"/>
              </a:avLst>
            </a:prstGeom>
            <a:solidFill>
              <a:srgbClr val="4372C3"/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2"/>
            <p:cNvSpPr txBox="1"/>
            <p:nvPr/>
          </p:nvSpPr>
          <p:spPr>
            <a:xfrm>
              <a:off x="1" y="2419614"/>
              <a:ext cx="1352020" cy="579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150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Community Resources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2"/>
            <p:cNvSpPr/>
            <p:nvPr/>
          </p:nvSpPr>
          <p:spPr>
            <a:xfrm rot="5400000">
              <a:off x="4112286" y="-1016661"/>
              <a:ext cx="1255447" cy="677597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019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2"/>
            <p:cNvSpPr txBox="1"/>
            <p:nvPr/>
          </p:nvSpPr>
          <p:spPr>
            <a:xfrm>
              <a:off x="1352020" y="1804891"/>
              <a:ext cx="6714693" cy="1132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0150" rIns="10150" bIns="10150" anchor="ctr" anchorCtr="0">
              <a:noAutofit/>
            </a:bodyPr>
            <a:lstStyle/>
            <a:p>
              <a:pPr marL="171450" lvl="1" indent="-171450">
                <a:lnSpc>
                  <a:spcPct val="90000"/>
                </a:lnSpc>
                <a:spcBef>
                  <a:spcPts val="240"/>
                </a:spcBef>
                <a:buSzPts val="16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School lunches are no longer free – students must apply for Free and Reduced Lunch Program</a:t>
              </a:r>
              <a:endParaRPr sz="1200" dirty="0">
                <a:solidFill>
                  <a:schemeClr val="tx1"/>
                </a:solidFill>
              </a:endParaRPr>
            </a:p>
            <a:p>
              <a:pPr marL="171450" lvl="1" indent="-171450">
                <a:lnSpc>
                  <a:spcPct val="90000"/>
                </a:lnSpc>
                <a:spcBef>
                  <a:spcPts val="240"/>
                </a:spcBef>
                <a:buSzPts val="16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Based on input from faith-based leaders, faith-based organizations saw an increase in social isolation, loneliness, anxiety, depression, and family discord. The faith community relies on personal interactions for spiritual, emotional, and physical support.</a:t>
              </a:r>
            </a:p>
            <a:p>
              <a:pPr marL="171450" lvl="1" indent="-171450">
                <a:lnSpc>
                  <a:spcPct val="90000"/>
                </a:lnSpc>
                <a:spcBef>
                  <a:spcPts val="240"/>
                </a:spcBef>
                <a:buSzPts val="1600"/>
                <a:buFont typeface="Arial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Lack of community infrastructure and public transportation is a major issue for families who do not have access to a car</a:t>
              </a:r>
              <a:endParaRPr sz="1200" dirty="0">
                <a:solidFill>
                  <a:schemeClr val="tx1"/>
                </a:solidFill>
              </a:endParaRPr>
            </a:p>
          </p:txBody>
        </p:sp>
        <p:sp>
          <p:nvSpPr>
            <p:cNvPr id="309" name="Google Shape;309;p32"/>
            <p:cNvSpPr/>
            <p:nvPr/>
          </p:nvSpPr>
          <p:spPr>
            <a:xfrm rot="5400000">
              <a:off x="-289718" y="3773840"/>
              <a:ext cx="1931458" cy="1352020"/>
            </a:xfrm>
            <a:prstGeom prst="chevron">
              <a:avLst>
                <a:gd name="adj" fmla="val 50000"/>
              </a:avLst>
            </a:prstGeom>
            <a:solidFill>
              <a:srgbClr val="4372C3"/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2"/>
            <p:cNvSpPr txBox="1"/>
            <p:nvPr/>
          </p:nvSpPr>
          <p:spPr>
            <a:xfrm>
              <a:off x="1" y="4160131"/>
              <a:ext cx="1352020" cy="579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150" tIns="10150" rIns="10150" bIns="10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Ethnic/Racial Disparities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2"/>
            <p:cNvSpPr/>
            <p:nvPr/>
          </p:nvSpPr>
          <p:spPr>
            <a:xfrm rot="5400000">
              <a:off x="4112286" y="723856"/>
              <a:ext cx="1255447" cy="677597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019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2"/>
            <p:cNvSpPr txBox="1"/>
            <p:nvPr/>
          </p:nvSpPr>
          <p:spPr>
            <a:xfrm>
              <a:off x="1352020" y="3545408"/>
              <a:ext cx="6714693" cy="1132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0150" rIns="10150" bIns="1015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Disproportionate impact to Latinos, particularly those with low income</a:t>
              </a:r>
              <a:endParaRPr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Lack of representation </a:t>
              </a:r>
              <a:r>
                <a:rPr lang="en-US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of Black and Latino families</a:t>
              </a: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at leadership level in town</a:t>
              </a:r>
              <a:endParaRPr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4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US">
                <a:solidFill>
                  <a:srgbClr val="B5B5B5"/>
                </a:solidFill>
              </a:rPr>
              <a:t>7</a:t>
            </a:fld>
            <a:endParaRPr>
              <a:solidFill>
                <a:srgbClr val="B5B5B5"/>
              </a:solidFill>
            </a:endParaRPr>
          </a:p>
        </p:txBody>
      </p:sp>
      <p:sp>
        <p:nvSpPr>
          <p:cNvPr id="319" name="Google Shape;319;p34"/>
          <p:cNvSpPr txBox="1"/>
          <p:nvPr/>
        </p:nvSpPr>
        <p:spPr>
          <a:xfrm>
            <a:off x="178625" y="233825"/>
            <a:ext cx="11314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COVID-19 Vaccination in Hillsborough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34"/>
          <p:cNvSpPr txBox="1"/>
          <p:nvPr/>
        </p:nvSpPr>
        <p:spPr>
          <a:xfrm>
            <a:off x="9844645" y="6085229"/>
            <a:ext cx="2279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as of </a:t>
            </a:r>
            <a:r>
              <a:rPr lang="en-US" dirty="0"/>
              <a:t>Nov 29, 2022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4"/>
          <p:cNvSpPr/>
          <p:nvPr/>
        </p:nvSpPr>
        <p:spPr>
          <a:xfrm>
            <a:off x="1301661" y="1384921"/>
            <a:ext cx="4247110" cy="1177347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34"/>
          <p:cNvSpPr txBox="1"/>
          <p:nvPr/>
        </p:nvSpPr>
        <p:spPr>
          <a:xfrm>
            <a:off x="1620797" y="1438914"/>
            <a:ext cx="3839197" cy="1123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dirty="0">
                <a:latin typeface="Calibri"/>
                <a:ea typeface="Calibri"/>
                <a:cs typeface="Calibri"/>
                <a:sym typeface="Calibri"/>
              </a:rPr>
              <a:t>Only 12</a:t>
            </a:r>
            <a:r>
              <a:rPr lang="en-US" sz="19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% 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our township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population has received a bivalent booster dose. </a:t>
            </a:r>
            <a:r>
              <a:rPr lang="en-US" dirty="0">
                <a:latin typeface="Calibri"/>
                <a:cs typeface="Calibri"/>
              </a:rPr>
              <a:t>Without a recent booster, people are technically vaccinated but </a:t>
            </a:r>
            <a:r>
              <a:rPr lang="en-US" i="1" dirty="0">
                <a:latin typeface="Calibri"/>
                <a:cs typeface="Calibri"/>
              </a:rPr>
              <a:t>not</a:t>
            </a:r>
            <a:r>
              <a:rPr lang="en-US" dirty="0">
                <a:latin typeface="Calibri"/>
                <a:cs typeface="Calibri"/>
              </a:rPr>
              <a:t> protected. </a:t>
            </a:r>
            <a:endParaRPr dirty="0">
              <a:latin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884FD9-B7B0-2914-0B4C-70ABB64B1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94" y="3002828"/>
            <a:ext cx="6733861" cy="30824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E741CF4-E192-41F3-DDA7-23934A5237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5907321"/>
              </p:ext>
            </p:extLst>
          </p:nvPr>
        </p:nvGraphicFramePr>
        <p:xfrm>
          <a:off x="7316733" y="135241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D879FDA-E286-C280-ECE8-545996740734}"/>
              </a:ext>
            </a:extLst>
          </p:cNvPr>
          <p:cNvCxnSpPr>
            <a:cxnSpLocks/>
          </p:cNvCxnSpPr>
          <p:nvPr/>
        </p:nvCxnSpPr>
        <p:spPr>
          <a:xfrm flipV="1">
            <a:off x="8583279" y="3718760"/>
            <a:ext cx="613987" cy="11562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C8ACC2B-57DE-9374-C01D-4371E71F8FB0}"/>
              </a:ext>
            </a:extLst>
          </p:cNvPr>
          <p:cNvSpPr txBox="1"/>
          <p:nvPr/>
        </p:nvSpPr>
        <p:spPr>
          <a:xfrm>
            <a:off x="7544130" y="4874992"/>
            <a:ext cx="3493984" cy="738664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/>
              <a:t>For example, 7.6% of Twp population is Hispanic, and 7.1% of vaccinations given have been to Hispanics.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US">
                <a:solidFill>
                  <a:srgbClr val="B5B5B5"/>
                </a:solidFill>
              </a:rPr>
              <a:t>8</a:t>
            </a:fld>
            <a:endParaRPr>
              <a:solidFill>
                <a:srgbClr val="B5B5B5"/>
              </a:solidFill>
            </a:endParaRPr>
          </a:p>
        </p:txBody>
      </p:sp>
      <p:sp>
        <p:nvSpPr>
          <p:cNvPr id="299" name="Google Shape;299;p32"/>
          <p:cNvSpPr txBox="1"/>
          <p:nvPr/>
        </p:nvSpPr>
        <p:spPr>
          <a:xfrm>
            <a:off x="178625" y="233825"/>
            <a:ext cx="113143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Influenza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B03ED7-B46B-C610-9690-2C76508A5180}"/>
              </a:ext>
            </a:extLst>
          </p:cNvPr>
          <p:cNvSpPr txBox="1"/>
          <p:nvPr/>
        </p:nvSpPr>
        <p:spPr>
          <a:xfrm>
            <a:off x="708592" y="5893521"/>
            <a:ext cx="977593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Additions: RSV was added to our grant as a disease focus last month.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62A657E-FAE4-0742-625B-4B6904B4BA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2373727"/>
              </p:ext>
            </p:extLst>
          </p:nvPr>
        </p:nvGraphicFramePr>
        <p:xfrm>
          <a:off x="708592" y="1185846"/>
          <a:ext cx="7228045" cy="4513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 descr="A doctor attending to a patient&#10;&#10;Description automatically generated with medium confidence">
            <a:extLst>
              <a:ext uri="{FF2B5EF4-FFF2-40B4-BE49-F238E27FC236}">
                <a16:creationId xmlns:a16="http://schemas.microsoft.com/office/drawing/2014/main" id="{AE61E24A-EE28-0EE6-9160-0EE3EFCC46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756533" y="1378152"/>
            <a:ext cx="2341304" cy="1562821"/>
          </a:xfrm>
          <a:prstGeom prst="rect">
            <a:avLst/>
          </a:prstGeom>
        </p:spPr>
      </p:pic>
      <p:pic>
        <p:nvPicPr>
          <p:cNvPr id="14" name="Picture 13" descr="A picture containing floor, person, indoor, room">
            <a:extLst>
              <a:ext uri="{FF2B5EF4-FFF2-40B4-BE49-F238E27FC236}">
                <a16:creationId xmlns:a16="http://schemas.microsoft.com/office/drawing/2014/main" id="{3979E8A7-85B7-0977-5EC7-52FE93016C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8675434" y="3442706"/>
            <a:ext cx="2503503" cy="187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726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"/>
          <p:cNvSpPr txBox="1">
            <a:spLocks noGrp="1"/>
          </p:cNvSpPr>
          <p:nvPr>
            <p:ph type="sldNum" idx="12"/>
          </p:nvPr>
        </p:nvSpPr>
        <p:spPr>
          <a:xfrm>
            <a:off x="8756534" y="6492504"/>
            <a:ext cx="27364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US">
                <a:solidFill>
                  <a:srgbClr val="B5B5B5"/>
                </a:solidFill>
              </a:rPr>
              <a:t>9</a:t>
            </a:fld>
            <a:endParaRPr>
              <a:solidFill>
                <a:srgbClr val="B5B5B5"/>
              </a:solidFill>
            </a:endParaRPr>
          </a:p>
        </p:txBody>
      </p:sp>
      <p:sp>
        <p:nvSpPr>
          <p:cNvPr id="299" name="Google Shape;299;p32"/>
          <p:cNvSpPr txBox="1"/>
          <p:nvPr/>
        </p:nvSpPr>
        <p:spPr>
          <a:xfrm>
            <a:off x="178625" y="233825"/>
            <a:ext cx="113143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Influenza (cont’d)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675F08-FD56-816E-DB99-B5962D74B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94" y="1683058"/>
            <a:ext cx="10225548" cy="30480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3BDAF25-9C24-13F5-30D8-62D8DA0C0CC5}"/>
              </a:ext>
            </a:extLst>
          </p:cNvPr>
          <p:cNvCxnSpPr>
            <a:cxnSpLocks/>
          </p:cNvCxnSpPr>
          <p:nvPr/>
        </p:nvCxnSpPr>
        <p:spPr>
          <a:xfrm flipV="1">
            <a:off x="2645546" y="3142695"/>
            <a:ext cx="870011" cy="209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ACE8D78-DD96-816B-B6B9-8F12D7ED8C1E}"/>
              </a:ext>
            </a:extLst>
          </p:cNvPr>
          <p:cNvSpPr txBox="1"/>
          <p:nvPr/>
        </p:nvSpPr>
        <p:spPr>
          <a:xfrm>
            <a:off x="2032986" y="5237825"/>
            <a:ext cx="1393794" cy="7386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Rapid flu % Positive this year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862F02-6A0E-80B9-9550-62BE3CE490E8}"/>
              </a:ext>
            </a:extLst>
          </p:cNvPr>
          <p:cNvSpPr txBox="1"/>
          <p:nvPr/>
        </p:nvSpPr>
        <p:spPr>
          <a:xfrm>
            <a:off x="7359589" y="5237825"/>
            <a:ext cx="3613211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We’ve </a:t>
            </a:r>
            <a:r>
              <a:rPr lang="en-US" b="1" u="sng" dirty="0"/>
              <a:t>never</a:t>
            </a:r>
            <a:r>
              <a:rPr lang="en-US" b="1" dirty="0"/>
              <a:t> seen such high levels of influenza-like-illness at this time of year.</a:t>
            </a:r>
          </a:p>
        </p:txBody>
      </p:sp>
    </p:spTree>
    <p:extLst>
      <p:ext uri="{BB962C8B-B14F-4D97-AF65-F5344CB8AC3E}">
        <p14:creationId xmlns:p14="http://schemas.microsoft.com/office/powerpoint/2010/main" val="76934642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-Covid-Vax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1432</Words>
  <Application>Microsoft Office PowerPoint</Application>
  <PresentationFormat>Widescreen</PresentationFormat>
  <Paragraphs>174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Libre Franklin</vt:lpstr>
      <vt:lpstr>Arial</vt:lpstr>
      <vt:lpstr>Theme-Covid-Vax</vt:lpstr>
      <vt:lpstr>1_Office Theme</vt:lpstr>
      <vt:lpstr>Office Theme</vt:lpstr>
      <vt:lpstr>Executive Summary of Strengthening Local Health Grant</vt:lpstr>
      <vt:lpstr>Background</vt:lpstr>
      <vt:lpstr>Updated Rapid Public Health Assessment</vt:lpstr>
      <vt:lpstr>Updated Rapid Public Health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Overall Action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Summary of Vulnerable Populations Program</dc:title>
  <dc:creator>Stetler, Katie (DPH)</dc:creator>
  <cp:lastModifiedBy>Robin Vlamis</cp:lastModifiedBy>
  <cp:revision>3</cp:revision>
  <dcterms:created xsi:type="dcterms:W3CDTF">2021-01-16T16:40:21Z</dcterms:created>
  <dcterms:modified xsi:type="dcterms:W3CDTF">2022-12-09T14:16:33Z</dcterms:modified>
</cp:coreProperties>
</file>